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27"/>
  </p:notesMasterIdLst>
  <p:sldIdLst>
    <p:sldId id="260" r:id="rId2"/>
    <p:sldId id="259" r:id="rId3"/>
    <p:sldId id="261" r:id="rId4"/>
    <p:sldId id="262" r:id="rId5"/>
    <p:sldId id="273" r:id="rId6"/>
    <p:sldId id="272" r:id="rId7"/>
    <p:sldId id="263" r:id="rId8"/>
    <p:sldId id="264" r:id="rId9"/>
    <p:sldId id="287" r:id="rId10"/>
    <p:sldId id="288" r:id="rId11"/>
    <p:sldId id="289" r:id="rId12"/>
    <p:sldId id="290" r:id="rId13"/>
    <p:sldId id="291" r:id="rId14"/>
    <p:sldId id="265" r:id="rId15"/>
    <p:sldId id="276" r:id="rId16"/>
    <p:sldId id="281" r:id="rId17"/>
    <p:sldId id="270" r:id="rId18"/>
    <p:sldId id="279" r:id="rId19"/>
    <p:sldId id="284" r:id="rId20"/>
    <p:sldId id="286" r:id="rId21"/>
    <p:sldId id="282" r:id="rId22"/>
    <p:sldId id="283" r:id="rId23"/>
    <p:sldId id="285" r:id="rId24"/>
    <p:sldId id="271" r:id="rId25"/>
    <p:sldId id="275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5383" autoAdjust="0"/>
  </p:normalViewPr>
  <p:slideViewPr>
    <p:cSldViewPr>
      <p:cViewPr>
        <p:scale>
          <a:sx n="100" d="100"/>
          <a:sy n="100" d="100"/>
        </p:scale>
        <p:origin x="-51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D0DBA3-4025-4EC7-9D05-6E5ECDC83540}" type="doc">
      <dgm:prSet loTypeId="urn:microsoft.com/office/officeart/2005/8/layout/hList7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11A5A10-2650-4AB5-9C4F-A66099234BAC}">
      <dgm:prSet phldrT="[Текст]" custT="1"/>
      <dgm:spPr/>
      <dgm:t>
        <a:bodyPr/>
        <a:lstStyle/>
        <a:p>
          <a:pPr algn="l"/>
          <a:endParaRPr lang="ru-RU" sz="1000" dirty="0" smtClean="0"/>
        </a:p>
        <a:p>
          <a:pPr algn="l"/>
          <a:endParaRPr lang="ru-RU" sz="1000" dirty="0" smtClean="0"/>
        </a:p>
        <a:p>
          <a:pPr algn="l"/>
          <a:endParaRPr lang="ru-RU" sz="1000" dirty="0" smtClean="0"/>
        </a:p>
        <a:p>
          <a:pPr algn="l"/>
          <a:endParaRPr lang="ru-RU" sz="1000" dirty="0" smtClean="0"/>
        </a:p>
        <a:p>
          <a:pPr algn="l"/>
          <a:endParaRPr lang="ru-RU" sz="1000" dirty="0" smtClean="0"/>
        </a:p>
        <a:p>
          <a:pPr algn="l"/>
          <a:endParaRPr lang="ru-RU" sz="1000" dirty="0" smtClean="0"/>
        </a:p>
        <a:p>
          <a:pPr algn="l"/>
          <a:endParaRPr lang="ru-RU" sz="1000" dirty="0" smtClean="0"/>
        </a:p>
        <a:p>
          <a:pPr algn="l"/>
          <a:r>
            <a:rPr lang="ru-RU" sz="1000" dirty="0" smtClean="0">
              <a:latin typeface="Arial" pitchFamily="34" charset="0"/>
              <a:cs typeface="Arial" pitchFamily="34" charset="0"/>
            </a:rPr>
            <a:t>Индивидуальные  занятия верховой ездой</a:t>
          </a:r>
        </a:p>
        <a:p>
          <a:pPr algn="l"/>
          <a:r>
            <a:rPr lang="ru-RU" sz="1000" dirty="0" smtClean="0">
              <a:latin typeface="Arial" pitchFamily="34" charset="0"/>
              <a:cs typeface="Arial" pitchFamily="34" charset="0"/>
            </a:rPr>
            <a:t>Конные прогулки в сосновом бору Парка верховой езды</a:t>
          </a:r>
        </a:p>
        <a:p>
          <a:pPr algn="l"/>
          <a:r>
            <a:rPr lang="ru-RU" sz="1000" dirty="0" smtClean="0">
              <a:latin typeface="Arial" pitchFamily="34" charset="0"/>
              <a:cs typeface="Arial" pitchFamily="34" charset="0"/>
            </a:rPr>
            <a:t>Простой лошадей</a:t>
          </a:r>
        </a:p>
        <a:p>
          <a:pPr algn="l"/>
          <a:r>
            <a:rPr lang="ru-RU" sz="1000" dirty="0" smtClean="0">
              <a:latin typeface="Arial" pitchFamily="34" charset="0"/>
              <a:cs typeface="Arial" pitchFamily="34" charset="0"/>
            </a:rPr>
            <a:t>Детский Центр развития с конным </a:t>
          </a:r>
          <a:r>
            <a:rPr lang="ru-RU" sz="1000" dirty="0" err="1" smtClean="0">
              <a:latin typeface="Arial" pitchFamily="34" charset="0"/>
              <a:cs typeface="Arial" pitchFamily="34" charset="0"/>
            </a:rPr>
            <a:t>делонаправлением</a:t>
          </a:r>
          <a:endParaRPr lang="ru-RU" sz="1000" dirty="0" smtClean="0">
            <a:latin typeface="Arial" pitchFamily="34" charset="0"/>
            <a:cs typeface="Arial" pitchFamily="34" charset="0"/>
          </a:endParaRPr>
        </a:p>
        <a:p>
          <a:pPr algn="l"/>
          <a:r>
            <a:rPr lang="ru-RU" sz="1000" dirty="0" smtClean="0">
              <a:latin typeface="Arial" pitchFamily="34" charset="0"/>
              <a:cs typeface="Arial" pitchFamily="34" charset="0"/>
            </a:rPr>
            <a:t>Иппотерапия</a:t>
          </a:r>
        </a:p>
        <a:p>
          <a:pPr algn="l"/>
          <a:r>
            <a:rPr lang="ru-RU" sz="1000" dirty="0" smtClean="0">
              <a:latin typeface="Arial" pitchFamily="34" charset="0"/>
              <a:cs typeface="Arial" pitchFamily="34" charset="0"/>
            </a:rPr>
            <a:t>Семейные туры выходного дня, экскурсии</a:t>
          </a:r>
        </a:p>
        <a:p>
          <a:pPr algn="l"/>
          <a:r>
            <a:rPr lang="ru-RU" sz="1000" dirty="0" smtClean="0">
              <a:latin typeface="Arial" pitchFamily="34" charset="0"/>
              <a:cs typeface="Arial" pitchFamily="34" charset="0"/>
            </a:rPr>
            <a:t>Корпоративный отдых (</a:t>
          </a:r>
          <a:r>
            <a:rPr lang="en-US" sz="1000" dirty="0" smtClean="0">
              <a:latin typeface="Arial" pitchFamily="34" charset="0"/>
              <a:cs typeface="Arial" pitchFamily="34" charset="0"/>
            </a:rPr>
            <a:t>event</a:t>
          </a:r>
          <a:r>
            <a:rPr lang="ru-RU" sz="1000" dirty="0" smtClean="0">
              <a:latin typeface="Arial" pitchFamily="34" charset="0"/>
              <a:cs typeface="Arial" pitchFamily="34" charset="0"/>
            </a:rPr>
            <a:t>-мероприятия, торжества)</a:t>
          </a:r>
        </a:p>
        <a:p>
          <a:pPr algn="l"/>
          <a:r>
            <a:rPr lang="ru-RU" sz="1000" dirty="0" smtClean="0">
              <a:latin typeface="Arial" pitchFamily="34" charset="0"/>
              <a:cs typeface="Arial" pitchFamily="34" charset="0"/>
            </a:rPr>
            <a:t>Организация  праздников</a:t>
          </a:r>
        </a:p>
        <a:p>
          <a:pPr algn="l"/>
          <a:r>
            <a:rPr lang="ru-RU" sz="1000" dirty="0" smtClean="0">
              <a:latin typeface="Arial" pitchFamily="34" charset="0"/>
              <a:cs typeface="Arial" pitchFamily="34" charset="0"/>
            </a:rPr>
            <a:t>Обучающий центр (семинары, курсы, тренинги, </a:t>
          </a:r>
          <a:r>
            <a:rPr lang="ru-RU" sz="1000" dirty="0" err="1" smtClean="0">
              <a:latin typeface="Arial" pitchFamily="34" charset="0"/>
              <a:cs typeface="Arial" pitchFamily="34" charset="0"/>
            </a:rPr>
            <a:t>коучинг</a:t>
          </a:r>
          <a:r>
            <a:rPr lang="ru-RU" sz="1000" dirty="0" smtClean="0">
              <a:latin typeface="Arial" pitchFamily="34" charset="0"/>
              <a:cs typeface="Arial" pitchFamily="34" charset="0"/>
            </a:rPr>
            <a:t>)</a:t>
          </a:r>
        </a:p>
        <a:p>
          <a:pPr algn="l"/>
          <a:r>
            <a:rPr lang="ru-RU" sz="1000" dirty="0" smtClean="0">
              <a:latin typeface="Arial" pitchFamily="34" charset="0"/>
              <a:cs typeface="Arial" pitchFamily="34" charset="0"/>
            </a:rPr>
            <a:t>Студенческая программа «Путевка в жизнь»</a:t>
          </a:r>
        </a:p>
        <a:p>
          <a:pPr algn="l"/>
          <a:r>
            <a:rPr lang="ru-RU" sz="1000" dirty="0" smtClean="0">
              <a:latin typeface="Arial" pitchFamily="34" charset="0"/>
              <a:cs typeface="Arial" pitchFamily="34" charset="0"/>
            </a:rPr>
            <a:t>Программа для пенсионеров «Второе дыхание»</a:t>
          </a:r>
        </a:p>
        <a:p>
          <a:pPr algn="l"/>
          <a:r>
            <a:rPr lang="ru-RU" sz="1000" dirty="0" smtClean="0">
              <a:latin typeface="Arial" pitchFamily="34" charset="0"/>
              <a:cs typeface="Arial" pitchFamily="34" charset="0"/>
            </a:rPr>
            <a:t>Реабилитационные и оздоровительные программы </a:t>
          </a:r>
        </a:p>
        <a:p>
          <a:pPr algn="l"/>
          <a:r>
            <a:rPr lang="ru-RU" sz="1000" dirty="0" smtClean="0">
              <a:latin typeface="Arial" pitchFamily="34" charset="0"/>
              <a:cs typeface="Arial" pitchFamily="34" charset="0"/>
            </a:rPr>
            <a:t>Пансион</a:t>
          </a:r>
        </a:p>
        <a:p>
          <a:pPr algn="l"/>
          <a:r>
            <a:rPr lang="ru-RU" sz="1000" dirty="0" err="1" smtClean="0">
              <a:latin typeface="Arial" pitchFamily="34" charset="0"/>
              <a:cs typeface="Arial" pitchFamily="34" charset="0"/>
            </a:rPr>
            <a:t>Фотостудия</a:t>
          </a:r>
          <a:endParaRPr lang="ru-RU" sz="1000" dirty="0" smtClean="0">
            <a:latin typeface="Arial" pitchFamily="34" charset="0"/>
            <a:cs typeface="Arial" pitchFamily="34" charset="0"/>
          </a:endParaRPr>
        </a:p>
        <a:p>
          <a:pPr algn="l"/>
          <a:endParaRPr lang="ru-RU" sz="1000" dirty="0" smtClean="0"/>
        </a:p>
        <a:p>
          <a:pPr algn="l"/>
          <a:endParaRPr lang="ru-RU" sz="1000" dirty="0"/>
        </a:p>
      </dgm:t>
    </dgm:pt>
    <dgm:pt modelId="{63DB09D7-7757-4B6D-A7ED-4748250E946F}" type="parTrans" cxnId="{0C19F869-F1AA-4836-8D31-93B4E0C837CE}">
      <dgm:prSet/>
      <dgm:spPr/>
      <dgm:t>
        <a:bodyPr/>
        <a:lstStyle/>
        <a:p>
          <a:endParaRPr lang="ru-RU"/>
        </a:p>
      </dgm:t>
    </dgm:pt>
    <dgm:pt modelId="{E6254FB8-05FE-45C8-8571-BEB38FBFD6A8}" type="sibTrans" cxnId="{0C19F869-F1AA-4836-8D31-93B4E0C837CE}">
      <dgm:prSet/>
      <dgm:spPr/>
      <dgm:t>
        <a:bodyPr/>
        <a:lstStyle/>
        <a:p>
          <a:endParaRPr lang="ru-RU"/>
        </a:p>
      </dgm:t>
    </dgm:pt>
    <dgm:pt modelId="{AF1560AE-4529-4F6E-BE59-00010B5A4A72}">
      <dgm:prSet phldrT="[Текст]" custT="1"/>
      <dgm:spPr/>
      <dgm:t>
        <a:bodyPr/>
        <a:lstStyle/>
        <a:p>
          <a:pPr algn="l"/>
          <a:endParaRPr lang="ru-RU" sz="1000" dirty="0" smtClean="0"/>
        </a:p>
        <a:p>
          <a:pPr algn="l"/>
          <a:endParaRPr lang="ru-RU" sz="1000" dirty="0" smtClean="0"/>
        </a:p>
        <a:p>
          <a:pPr algn="l"/>
          <a:endParaRPr lang="ru-RU" sz="1000" dirty="0" smtClean="0"/>
        </a:p>
        <a:p>
          <a:pPr algn="l"/>
          <a:endParaRPr lang="ru-RU" sz="1000" dirty="0" smtClean="0"/>
        </a:p>
        <a:p>
          <a:pPr algn="l"/>
          <a:endParaRPr lang="ru-RU" sz="1000" dirty="0" smtClean="0"/>
        </a:p>
        <a:p>
          <a:pPr algn="l"/>
          <a:endParaRPr lang="ru-RU" sz="1000" dirty="0" smtClean="0"/>
        </a:p>
        <a:p>
          <a:pPr algn="l"/>
          <a:r>
            <a:rPr lang="ru-RU" sz="1000" dirty="0" smtClean="0">
              <a:latin typeface="Arial" pitchFamily="34" charset="0"/>
              <a:cs typeface="Arial" pitchFamily="34" charset="0"/>
            </a:rPr>
            <a:t>Конные прогулки по побережью Азовского моря</a:t>
          </a:r>
        </a:p>
        <a:p>
          <a:pPr algn="l"/>
          <a:r>
            <a:rPr lang="ru-RU" sz="1000" dirty="0" smtClean="0">
              <a:latin typeface="Arial" pitchFamily="34" charset="0"/>
              <a:cs typeface="Arial" pitchFamily="34" charset="0"/>
            </a:rPr>
            <a:t>Простой и реабилитация лошадей</a:t>
          </a:r>
        </a:p>
        <a:p>
          <a:pPr algn="l"/>
          <a:r>
            <a:rPr lang="ru-RU" sz="1000" dirty="0" smtClean="0">
              <a:latin typeface="Arial" pitchFamily="34" charset="0"/>
              <a:cs typeface="Arial" pitchFamily="34" charset="0"/>
            </a:rPr>
            <a:t>Семейные туры выходного дня, недельный и двухнедельные туры, экскурсии</a:t>
          </a:r>
        </a:p>
        <a:p>
          <a:pPr algn="l"/>
          <a:r>
            <a:rPr lang="ru-RU" sz="1000" dirty="0" smtClean="0">
              <a:latin typeface="Arial" pitchFamily="34" charset="0"/>
              <a:cs typeface="Arial" pitchFamily="34" charset="0"/>
            </a:rPr>
            <a:t>Летний палаточный городок для детей и молодежи </a:t>
          </a:r>
        </a:p>
        <a:p>
          <a:pPr algn="l"/>
          <a:r>
            <a:rPr lang="ru-RU" sz="1000" dirty="0" smtClean="0">
              <a:latin typeface="Arial" pitchFamily="34" charset="0"/>
              <a:cs typeface="Arial" pitchFamily="34" charset="0"/>
            </a:rPr>
            <a:t>Отдых с животными</a:t>
          </a:r>
        </a:p>
        <a:p>
          <a:pPr algn="l"/>
          <a:r>
            <a:rPr lang="ru-RU" sz="1000" dirty="0" smtClean="0">
              <a:latin typeface="Arial" pitchFamily="34" charset="0"/>
              <a:cs typeface="Arial" pitchFamily="34" charset="0"/>
            </a:rPr>
            <a:t>Пансион для лошадей</a:t>
          </a:r>
        </a:p>
        <a:p>
          <a:pPr algn="l"/>
          <a:r>
            <a:rPr lang="ru-RU" sz="1000" dirty="0" smtClean="0">
              <a:latin typeface="Arial" pitchFamily="34" charset="0"/>
              <a:cs typeface="Arial" pitchFamily="34" charset="0"/>
            </a:rPr>
            <a:t>Корпоративные выезды на побережье, автопробеги</a:t>
          </a:r>
        </a:p>
        <a:p>
          <a:pPr algn="l"/>
          <a:r>
            <a:rPr lang="ru-RU" sz="1000" dirty="0" smtClean="0">
              <a:latin typeface="Arial" pitchFamily="34" charset="0"/>
              <a:cs typeface="Arial" pitchFamily="34" charset="0"/>
            </a:rPr>
            <a:t>Выездные блоки семинаров и тренингов</a:t>
          </a:r>
        </a:p>
        <a:p>
          <a:pPr algn="l"/>
          <a:r>
            <a:rPr lang="ru-RU" sz="1000" dirty="0" smtClean="0">
              <a:latin typeface="Arial" pitchFamily="34" charset="0"/>
              <a:cs typeface="Arial" pitchFamily="34" charset="0"/>
            </a:rPr>
            <a:t>Реабилитационные и оздоровительные программы </a:t>
          </a:r>
        </a:p>
        <a:p>
          <a:pPr algn="l"/>
          <a:r>
            <a:rPr lang="ru-RU" sz="1000" dirty="0" smtClean="0">
              <a:latin typeface="Arial" pitchFamily="34" charset="0"/>
              <a:cs typeface="Arial" pitchFamily="34" charset="0"/>
            </a:rPr>
            <a:t>Пансион</a:t>
          </a:r>
        </a:p>
        <a:p>
          <a:pPr algn="l"/>
          <a:r>
            <a:rPr lang="ru-RU" sz="1000" dirty="0" smtClean="0">
              <a:latin typeface="Arial" pitchFamily="34" charset="0"/>
              <a:cs typeface="Arial" pitchFamily="34" charset="0"/>
            </a:rPr>
            <a:t>Площадки для </a:t>
          </a:r>
          <a:r>
            <a:rPr lang="ru-RU" sz="1000" dirty="0" err="1" smtClean="0">
              <a:latin typeface="Arial" pitchFamily="34" charset="0"/>
              <a:cs typeface="Arial" pitchFamily="34" charset="0"/>
            </a:rPr>
            <a:t>автокемпинга</a:t>
          </a:r>
          <a:r>
            <a:rPr lang="ru-RU" sz="1000" dirty="0" smtClean="0">
              <a:latin typeface="Arial" pitchFamily="34" charset="0"/>
              <a:cs typeface="Arial" pitchFamily="34" charset="0"/>
            </a:rPr>
            <a:t> и палаточного городка</a:t>
          </a:r>
        </a:p>
        <a:p>
          <a:pPr algn="l"/>
          <a:r>
            <a:rPr lang="ru-RU" sz="1000" dirty="0" smtClean="0">
              <a:latin typeface="Arial" pitchFamily="34" charset="0"/>
              <a:cs typeface="Arial" pitchFamily="34" charset="0"/>
            </a:rPr>
            <a:t>Выездные </a:t>
          </a:r>
          <a:r>
            <a:rPr lang="ru-RU" sz="1000" dirty="0" err="1" smtClean="0">
              <a:latin typeface="Arial" pitchFamily="34" charset="0"/>
              <a:cs typeface="Arial" pitchFamily="34" charset="0"/>
            </a:rPr>
            <a:t>фотосессии</a:t>
          </a:r>
          <a:endParaRPr lang="ru-RU" sz="1000" dirty="0" smtClean="0">
            <a:latin typeface="Arial" pitchFamily="34" charset="0"/>
            <a:cs typeface="Arial" pitchFamily="34" charset="0"/>
          </a:endParaRPr>
        </a:p>
        <a:p>
          <a:pPr algn="l"/>
          <a:r>
            <a:rPr lang="ru-RU" sz="1000" dirty="0" smtClean="0">
              <a:latin typeface="Arial" pitchFamily="34" charset="0"/>
              <a:cs typeface="Arial" pitchFamily="34" charset="0"/>
            </a:rPr>
            <a:t>Международный туризм с лошадью</a:t>
          </a:r>
        </a:p>
        <a:p>
          <a:pPr algn="l"/>
          <a:endParaRPr lang="ru-RU" sz="1000" dirty="0" smtClean="0"/>
        </a:p>
        <a:p>
          <a:pPr algn="l"/>
          <a:endParaRPr lang="ru-RU" sz="1000" dirty="0"/>
        </a:p>
      </dgm:t>
    </dgm:pt>
    <dgm:pt modelId="{1D668CD4-A03E-4892-8D9F-F981D40602F8}" type="parTrans" cxnId="{A9406E7F-26C8-4216-B46B-87D411EFBC78}">
      <dgm:prSet/>
      <dgm:spPr/>
      <dgm:t>
        <a:bodyPr/>
        <a:lstStyle/>
        <a:p>
          <a:endParaRPr lang="ru-RU"/>
        </a:p>
      </dgm:t>
    </dgm:pt>
    <dgm:pt modelId="{956A302B-717F-46D1-9EAB-4FB0FAEDF059}" type="sibTrans" cxnId="{A9406E7F-26C8-4216-B46B-87D411EFBC78}">
      <dgm:prSet/>
      <dgm:spPr/>
      <dgm:t>
        <a:bodyPr/>
        <a:lstStyle/>
        <a:p>
          <a:endParaRPr lang="ru-RU"/>
        </a:p>
      </dgm:t>
    </dgm:pt>
    <dgm:pt modelId="{9ABD556B-DF0B-4C7E-8401-5D1F6B44A549}" type="pres">
      <dgm:prSet presAssocID="{30D0DBA3-4025-4EC7-9D05-6E5ECDC8354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39A4DB4-F52F-48E5-9D0E-3E270A4D34A3}" type="pres">
      <dgm:prSet presAssocID="{30D0DBA3-4025-4EC7-9D05-6E5ECDC83540}" presName="fgShape" presStyleLbl="fgShp" presStyleIdx="0" presStyleCnt="1" custScaleY="42857" custLinFactY="-133333" custLinFactNeighborX="-167" custLinFactNeighborY="-200000"/>
      <dgm:spPr/>
      <dgm:t>
        <a:bodyPr/>
        <a:lstStyle/>
        <a:p>
          <a:endParaRPr lang="ru-RU"/>
        </a:p>
      </dgm:t>
    </dgm:pt>
    <dgm:pt modelId="{EE3558FE-6014-487B-B031-6881B3D98C09}" type="pres">
      <dgm:prSet presAssocID="{30D0DBA3-4025-4EC7-9D05-6E5ECDC83540}" presName="linComp" presStyleCnt="0"/>
      <dgm:spPr/>
    </dgm:pt>
    <dgm:pt modelId="{D883BE8B-3BB2-4DB9-874C-F937AB5E5539}" type="pres">
      <dgm:prSet presAssocID="{211A5A10-2650-4AB5-9C4F-A66099234BAC}" presName="compNode" presStyleCnt="0"/>
      <dgm:spPr/>
    </dgm:pt>
    <dgm:pt modelId="{9F36F902-EAE1-4F08-99F2-C4B291132BF5}" type="pres">
      <dgm:prSet presAssocID="{211A5A10-2650-4AB5-9C4F-A66099234BAC}" presName="bkgdShape" presStyleLbl="node1" presStyleIdx="0" presStyleCnt="2" custLinFactNeighborX="-87" custLinFactNeighborY="-2857"/>
      <dgm:spPr/>
      <dgm:t>
        <a:bodyPr/>
        <a:lstStyle/>
        <a:p>
          <a:endParaRPr lang="ru-RU"/>
        </a:p>
      </dgm:t>
    </dgm:pt>
    <dgm:pt modelId="{9FED6543-26D6-4D45-8742-E3DAF382EBE5}" type="pres">
      <dgm:prSet presAssocID="{211A5A10-2650-4AB5-9C4F-A66099234BAC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B6036D-2810-4565-A151-DFE2B08D735D}" type="pres">
      <dgm:prSet presAssocID="{211A5A10-2650-4AB5-9C4F-A66099234BAC}" presName="invisiNode" presStyleLbl="node1" presStyleIdx="0" presStyleCnt="2"/>
      <dgm:spPr/>
    </dgm:pt>
    <dgm:pt modelId="{C480F078-1F9E-4DEE-A792-0EC7799DBF39}" type="pres">
      <dgm:prSet presAssocID="{211A5A10-2650-4AB5-9C4F-A66099234BAC}" presName="imagNode" presStyleLbl="fgImgPlace1" presStyleIdx="0" presStyleCnt="2" custScaleX="142901" custLinFactNeighborX="72" custLinFactNeighborY="-1372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037D375-4C52-46B8-8CEC-20CC9B2D7B48}" type="pres">
      <dgm:prSet presAssocID="{E6254FB8-05FE-45C8-8571-BEB38FBFD6A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BCA21D0-C278-4A86-8939-1C1723915FDC}" type="pres">
      <dgm:prSet presAssocID="{AF1560AE-4529-4F6E-BE59-00010B5A4A72}" presName="compNode" presStyleCnt="0"/>
      <dgm:spPr/>
    </dgm:pt>
    <dgm:pt modelId="{70C55C38-2003-4A04-A129-88E5DEFDAFF9}" type="pres">
      <dgm:prSet presAssocID="{AF1560AE-4529-4F6E-BE59-00010B5A4A72}" presName="bkgdShape" presStyleLbl="node1" presStyleIdx="1" presStyleCnt="2"/>
      <dgm:spPr/>
      <dgm:t>
        <a:bodyPr/>
        <a:lstStyle/>
        <a:p>
          <a:endParaRPr lang="ru-RU"/>
        </a:p>
      </dgm:t>
    </dgm:pt>
    <dgm:pt modelId="{20FEE83A-46C1-4F82-B0FC-60FDB733794C}" type="pres">
      <dgm:prSet presAssocID="{AF1560AE-4529-4F6E-BE59-00010B5A4A72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E45489-4774-435D-BBD6-63440A3B06C0}" type="pres">
      <dgm:prSet presAssocID="{AF1560AE-4529-4F6E-BE59-00010B5A4A72}" presName="invisiNode" presStyleLbl="node1" presStyleIdx="1" presStyleCnt="2"/>
      <dgm:spPr/>
    </dgm:pt>
    <dgm:pt modelId="{35ED9AB2-95F4-4F25-9C9B-E3331C8A875B}" type="pres">
      <dgm:prSet presAssocID="{AF1560AE-4529-4F6E-BE59-00010B5A4A72}" presName="imagNode" presStyleLbl="fgImgPlace1" presStyleIdx="1" presStyleCnt="2" custScaleX="142900" custLinFactNeighborX="-3030" custLinFactNeighborY="-1372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12245E11-2C01-4D0E-9275-8ED1F9A94F96}" type="presOf" srcId="{E6254FB8-05FE-45C8-8571-BEB38FBFD6A8}" destId="{2037D375-4C52-46B8-8CEC-20CC9B2D7B48}" srcOrd="0" destOrd="0" presId="urn:microsoft.com/office/officeart/2005/8/layout/hList7"/>
    <dgm:cxn modelId="{D977A469-F036-4695-836B-DEF3763D74E7}" type="presOf" srcId="{211A5A10-2650-4AB5-9C4F-A66099234BAC}" destId="{9F36F902-EAE1-4F08-99F2-C4B291132BF5}" srcOrd="0" destOrd="0" presId="urn:microsoft.com/office/officeart/2005/8/layout/hList7"/>
    <dgm:cxn modelId="{A9406E7F-26C8-4216-B46B-87D411EFBC78}" srcId="{30D0DBA3-4025-4EC7-9D05-6E5ECDC83540}" destId="{AF1560AE-4529-4F6E-BE59-00010B5A4A72}" srcOrd="1" destOrd="0" parTransId="{1D668CD4-A03E-4892-8D9F-F981D40602F8}" sibTransId="{956A302B-717F-46D1-9EAB-4FB0FAEDF059}"/>
    <dgm:cxn modelId="{7CF2DCDB-D65B-495E-B0CB-50080A9315FE}" type="presOf" srcId="{30D0DBA3-4025-4EC7-9D05-6E5ECDC83540}" destId="{9ABD556B-DF0B-4C7E-8401-5D1F6B44A549}" srcOrd="0" destOrd="0" presId="urn:microsoft.com/office/officeart/2005/8/layout/hList7"/>
    <dgm:cxn modelId="{0C19F869-F1AA-4836-8D31-93B4E0C837CE}" srcId="{30D0DBA3-4025-4EC7-9D05-6E5ECDC83540}" destId="{211A5A10-2650-4AB5-9C4F-A66099234BAC}" srcOrd="0" destOrd="0" parTransId="{63DB09D7-7757-4B6D-A7ED-4748250E946F}" sibTransId="{E6254FB8-05FE-45C8-8571-BEB38FBFD6A8}"/>
    <dgm:cxn modelId="{BAA15018-BF04-4F49-B295-DFB6C094EF6A}" type="presOf" srcId="{AF1560AE-4529-4F6E-BE59-00010B5A4A72}" destId="{20FEE83A-46C1-4F82-B0FC-60FDB733794C}" srcOrd="1" destOrd="0" presId="urn:microsoft.com/office/officeart/2005/8/layout/hList7"/>
    <dgm:cxn modelId="{F09264B7-8E22-4E29-B005-2D290A62B112}" type="presOf" srcId="{AF1560AE-4529-4F6E-BE59-00010B5A4A72}" destId="{70C55C38-2003-4A04-A129-88E5DEFDAFF9}" srcOrd="0" destOrd="0" presId="urn:microsoft.com/office/officeart/2005/8/layout/hList7"/>
    <dgm:cxn modelId="{B35EFFB2-7637-461A-B8EE-ACFC49701238}" type="presOf" srcId="{211A5A10-2650-4AB5-9C4F-A66099234BAC}" destId="{9FED6543-26D6-4D45-8742-E3DAF382EBE5}" srcOrd="1" destOrd="0" presId="urn:microsoft.com/office/officeart/2005/8/layout/hList7"/>
    <dgm:cxn modelId="{8E5BBA80-B863-4BA5-9B73-1396C4C03188}" type="presParOf" srcId="{9ABD556B-DF0B-4C7E-8401-5D1F6B44A549}" destId="{139A4DB4-F52F-48E5-9D0E-3E270A4D34A3}" srcOrd="0" destOrd="0" presId="urn:microsoft.com/office/officeart/2005/8/layout/hList7"/>
    <dgm:cxn modelId="{E94D1F8D-8CA9-4FC1-828F-A8A64B8F6B51}" type="presParOf" srcId="{9ABD556B-DF0B-4C7E-8401-5D1F6B44A549}" destId="{EE3558FE-6014-487B-B031-6881B3D98C09}" srcOrd="1" destOrd="0" presId="urn:microsoft.com/office/officeart/2005/8/layout/hList7"/>
    <dgm:cxn modelId="{20BEDDBF-F2DD-4AAE-99E0-DD028E123B26}" type="presParOf" srcId="{EE3558FE-6014-487B-B031-6881B3D98C09}" destId="{D883BE8B-3BB2-4DB9-874C-F937AB5E5539}" srcOrd="0" destOrd="0" presId="urn:microsoft.com/office/officeart/2005/8/layout/hList7"/>
    <dgm:cxn modelId="{B7408E15-678F-4735-826A-CEA12C4720A1}" type="presParOf" srcId="{D883BE8B-3BB2-4DB9-874C-F937AB5E5539}" destId="{9F36F902-EAE1-4F08-99F2-C4B291132BF5}" srcOrd="0" destOrd="0" presId="urn:microsoft.com/office/officeart/2005/8/layout/hList7"/>
    <dgm:cxn modelId="{880A2321-BF69-4211-8DB9-6BB8B3797DC5}" type="presParOf" srcId="{D883BE8B-3BB2-4DB9-874C-F937AB5E5539}" destId="{9FED6543-26D6-4D45-8742-E3DAF382EBE5}" srcOrd="1" destOrd="0" presId="urn:microsoft.com/office/officeart/2005/8/layout/hList7"/>
    <dgm:cxn modelId="{A0FC9B08-C057-4260-8270-87E41F3C3AD2}" type="presParOf" srcId="{D883BE8B-3BB2-4DB9-874C-F937AB5E5539}" destId="{6CB6036D-2810-4565-A151-DFE2B08D735D}" srcOrd="2" destOrd="0" presId="urn:microsoft.com/office/officeart/2005/8/layout/hList7"/>
    <dgm:cxn modelId="{8A38D4FA-46D6-4AAF-BC27-8242D604ED81}" type="presParOf" srcId="{D883BE8B-3BB2-4DB9-874C-F937AB5E5539}" destId="{C480F078-1F9E-4DEE-A792-0EC7799DBF39}" srcOrd="3" destOrd="0" presId="urn:microsoft.com/office/officeart/2005/8/layout/hList7"/>
    <dgm:cxn modelId="{1184F463-B200-4E02-955E-3C953551C6D3}" type="presParOf" srcId="{EE3558FE-6014-487B-B031-6881B3D98C09}" destId="{2037D375-4C52-46B8-8CEC-20CC9B2D7B48}" srcOrd="1" destOrd="0" presId="urn:microsoft.com/office/officeart/2005/8/layout/hList7"/>
    <dgm:cxn modelId="{1D2C31DE-BD6F-4007-89EF-64D502C28B15}" type="presParOf" srcId="{EE3558FE-6014-487B-B031-6881B3D98C09}" destId="{CBCA21D0-C278-4A86-8939-1C1723915FDC}" srcOrd="2" destOrd="0" presId="urn:microsoft.com/office/officeart/2005/8/layout/hList7"/>
    <dgm:cxn modelId="{49A6E060-73DD-4D00-9E68-00139F289CEE}" type="presParOf" srcId="{CBCA21D0-C278-4A86-8939-1C1723915FDC}" destId="{70C55C38-2003-4A04-A129-88E5DEFDAFF9}" srcOrd="0" destOrd="0" presId="urn:microsoft.com/office/officeart/2005/8/layout/hList7"/>
    <dgm:cxn modelId="{C966EBF2-D72A-451C-A1B9-EFE07F8805B7}" type="presParOf" srcId="{CBCA21D0-C278-4A86-8939-1C1723915FDC}" destId="{20FEE83A-46C1-4F82-B0FC-60FDB733794C}" srcOrd="1" destOrd="0" presId="urn:microsoft.com/office/officeart/2005/8/layout/hList7"/>
    <dgm:cxn modelId="{1159E338-A107-4BB9-8414-20825219C5CD}" type="presParOf" srcId="{CBCA21D0-C278-4A86-8939-1C1723915FDC}" destId="{C7E45489-4774-435D-BBD6-63440A3B06C0}" srcOrd="2" destOrd="0" presId="urn:microsoft.com/office/officeart/2005/8/layout/hList7"/>
    <dgm:cxn modelId="{A970B837-091C-4CBF-A12A-8D4CDC301552}" type="presParOf" srcId="{CBCA21D0-C278-4A86-8939-1C1723915FDC}" destId="{35ED9AB2-95F4-4F25-9C9B-E3331C8A875B}" srcOrd="3" destOrd="0" presId="urn:microsoft.com/office/officeart/2005/8/layout/hList7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876426-8645-47C3-A892-E8326F0C6A47}" type="doc">
      <dgm:prSet loTypeId="urn:microsoft.com/office/officeart/2005/8/layout/radial4" loCatId="relationship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EFDD271-2F03-4342-B588-8A70BAF91D00}">
      <dgm:prSet phldrT="[Текст]"/>
      <dgm:spPr/>
      <dgm:t>
        <a:bodyPr/>
        <a:lstStyle/>
        <a:p>
          <a:r>
            <a:rPr lang="ru-RU" dirty="0"/>
            <a:t>Социально-экологический Проект</a:t>
          </a:r>
        </a:p>
        <a:p>
          <a:r>
            <a:rPr lang="ru-RU" dirty="0"/>
            <a:t> "Особый мир"</a:t>
          </a:r>
        </a:p>
      </dgm:t>
    </dgm:pt>
    <dgm:pt modelId="{03CBB356-02D3-4726-8471-FA913F191C6C}" type="parTrans" cxnId="{E9B2F276-6861-4FD9-8CF9-4B6C72D1600C}">
      <dgm:prSet/>
      <dgm:spPr/>
      <dgm:t>
        <a:bodyPr/>
        <a:lstStyle/>
        <a:p>
          <a:endParaRPr lang="ru-RU"/>
        </a:p>
      </dgm:t>
    </dgm:pt>
    <dgm:pt modelId="{913463C7-7F02-4FDE-857B-C6670858F4FB}" type="sibTrans" cxnId="{E9B2F276-6861-4FD9-8CF9-4B6C72D1600C}">
      <dgm:prSet/>
      <dgm:spPr/>
      <dgm:t>
        <a:bodyPr/>
        <a:lstStyle/>
        <a:p>
          <a:endParaRPr lang="ru-RU"/>
        </a:p>
      </dgm:t>
    </dgm:pt>
    <dgm:pt modelId="{A3BC2F26-ADBE-4CDD-9A7E-5186ACE1F9AE}">
      <dgm:prSet phldrT="[Текст]"/>
      <dgm:spPr/>
      <dgm:t>
        <a:bodyPr/>
        <a:lstStyle/>
        <a:p>
          <a:r>
            <a:rPr lang="ru-RU" dirty="0"/>
            <a:t>Парк верховой езды </a:t>
          </a:r>
        </a:p>
      </dgm:t>
    </dgm:pt>
    <dgm:pt modelId="{222EB88F-6F2C-4F9D-99D3-B775CCA6E78D}" type="parTrans" cxnId="{FDA509FC-EA5C-4677-AF67-8FC1493AF77B}">
      <dgm:prSet/>
      <dgm:spPr/>
      <dgm:t>
        <a:bodyPr/>
        <a:lstStyle/>
        <a:p>
          <a:endParaRPr lang="ru-RU"/>
        </a:p>
      </dgm:t>
    </dgm:pt>
    <dgm:pt modelId="{3C6C2D09-F2F8-4627-8D7F-5DECC2EBB22C}" type="sibTrans" cxnId="{FDA509FC-EA5C-4677-AF67-8FC1493AF77B}">
      <dgm:prSet/>
      <dgm:spPr/>
      <dgm:t>
        <a:bodyPr/>
        <a:lstStyle/>
        <a:p>
          <a:endParaRPr lang="ru-RU"/>
        </a:p>
      </dgm:t>
    </dgm:pt>
    <dgm:pt modelId="{54E68E8B-B066-43E5-BA0D-F6F61B3F632F}">
      <dgm:prSet phldrT="[Текст]"/>
      <dgm:spPr/>
      <dgm:t>
        <a:bodyPr/>
        <a:lstStyle/>
        <a:p>
          <a:r>
            <a:rPr lang="ru-RU" dirty="0"/>
            <a:t>Детский Центр развития</a:t>
          </a:r>
        </a:p>
        <a:p>
          <a:r>
            <a:rPr lang="ru-RU" dirty="0"/>
            <a:t>"Дети, как партнеры"</a:t>
          </a:r>
        </a:p>
      </dgm:t>
    </dgm:pt>
    <dgm:pt modelId="{4B15B8DA-BCA5-45F2-ACF3-BB9D710CA64C}" type="parTrans" cxnId="{8454FF5D-D488-4410-8D15-B19C5748E40D}">
      <dgm:prSet/>
      <dgm:spPr/>
      <dgm:t>
        <a:bodyPr/>
        <a:lstStyle/>
        <a:p>
          <a:endParaRPr lang="ru-RU"/>
        </a:p>
      </dgm:t>
    </dgm:pt>
    <dgm:pt modelId="{AAFD299D-C1F8-4CE3-87AF-689661841385}" type="sibTrans" cxnId="{8454FF5D-D488-4410-8D15-B19C5748E40D}">
      <dgm:prSet/>
      <dgm:spPr/>
      <dgm:t>
        <a:bodyPr/>
        <a:lstStyle/>
        <a:p>
          <a:endParaRPr lang="ru-RU"/>
        </a:p>
      </dgm:t>
    </dgm:pt>
    <dgm:pt modelId="{ABCB511A-7F0E-4B9A-A499-ECEAF4854D66}">
      <dgm:prSet phldrT="[Текст]"/>
      <dgm:spPr/>
      <dgm:t>
        <a:bodyPr/>
        <a:lstStyle/>
        <a:p>
          <a:r>
            <a:rPr lang="ru-RU"/>
            <a:t>Центр здоровья</a:t>
          </a:r>
        </a:p>
      </dgm:t>
    </dgm:pt>
    <dgm:pt modelId="{E7B30B84-038B-4DB2-AA84-2879E0E2F05C}" type="parTrans" cxnId="{CBA82E33-B39E-498F-8A15-B05797640E57}">
      <dgm:prSet/>
      <dgm:spPr/>
      <dgm:t>
        <a:bodyPr/>
        <a:lstStyle/>
        <a:p>
          <a:endParaRPr lang="ru-RU"/>
        </a:p>
      </dgm:t>
    </dgm:pt>
    <dgm:pt modelId="{2B57746A-60B1-4666-ADB8-B5A5C156AA30}" type="sibTrans" cxnId="{CBA82E33-B39E-498F-8A15-B05797640E57}">
      <dgm:prSet/>
      <dgm:spPr/>
      <dgm:t>
        <a:bodyPr/>
        <a:lstStyle/>
        <a:p>
          <a:endParaRPr lang="ru-RU"/>
        </a:p>
      </dgm:t>
    </dgm:pt>
    <dgm:pt modelId="{BEFDD326-52AD-4A3F-93D7-E91CEBE1A548}">
      <dgm:prSet phldrT="[Текст]" phldr="1"/>
      <dgm:spPr/>
      <dgm:t>
        <a:bodyPr/>
        <a:lstStyle/>
        <a:p>
          <a:endParaRPr lang="ru-RU"/>
        </a:p>
      </dgm:t>
    </dgm:pt>
    <dgm:pt modelId="{5A2E484D-A1A9-4CBF-B2AC-9EF35B09E69F}" type="parTrans" cxnId="{EA23103E-2C01-4983-AF6A-EE8A319DB55B}">
      <dgm:prSet/>
      <dgm:spPr/>
      <dgm:t>
        <a:bodyPr/>
        <a:lstStyle/>
        <a:p>
          <a:endParaRPr lang="ru-RU"/>
        </a:p>
      </dgm:t>
    </dgm:pt>
    <dgm:pt modelId="{70243709-DCDA-463C-B4EA-021962295F5E}" type="sibTrans" cxnId="{EA23103E-2C01-4983-AF6A-EE8A319DB55B}">
      <dgm:prSet/>
      <dgm:spPr/>
      <dgm:t>
        <a:bodyPr/>
        <a:lstStyle/>
        <a:p>
          <a:endParaRPr lang="ru-RU"/>
        </a:p>
      </dgm:t>
    </dgm:pt>
    <dgm:pt modelId="{DD33DA7B-0321-41DC-97B5-C248143B6A35}">
      <dgm:prSet phldrT="[Текст]" phldr="1"/>
      <dgm:spPr/>
      <dgm:t>
        <a:bodyPr/>
        <a:lstStyle/>
        <a:p>
          <a:endParaRPr lang="ru-RU"/>
        </a:p>
      </dgm:t>
    </dgm:pt>
    <dgm:pt modelId="{0BBBBDB1-233F-416A-A7EA-AEE6BB8BC1B6}" type="parTrans" cxnId="{CA60A882-577C-4791-AE23-BCA6C95F5D97}">
      <dgm:prSet/>
      <dgm:spPr/>
      <dgm:t>
        <a:bodyPr/>
        <a:lstStyle/>
        <a:p>
          <a:endParaRPr lang="ru-RU"/>
        </a:p>
      </dgm:t>
    </dgm:pt>
    <dgm:pt modelId="{A748D2C2-FED4-4FAB-B194-96A4DE761342}" type="sibTrans" cxnId="{CA60A882-577C-4791-AE23-BCA6C95F5D97}">
      <dgm:prSet/>
      <dgm:spPr/>
      <dgm:t>
        <a:bodyPr/>
        <a:lstStyle/>
        <a:p>
          <a:endParaRPr lang="ru-RU"/>
        </a:p>
      </dgm:t>
    </dgm:pt>
    <dgm:pt modelId="{241AB3C5-B4C7-4DF6-9146-F8DD7EEF6AEF}">
      <dgm:prSet phldrT="[Текст]" phldr="1"/>
      <dgm:spPr/>
      <dgm:t>
        <a:bodyPr/>
        <a:lstStyle/>
        <a:p>
          <a:endParaRPr lang="ru-RU"/>
        </a:p>
      </dgm:t>
    </dgm:pt>
    <dgm:pt modelId="{BC1E181B-5683-4309-AEBE-21002EC71BDF}" type="parTrans" cxnId="{66D3359A-0943-4D10-B85E-42248364AAE4}">
      <dgm:prSet/>
      <dgm:spPr/>
      <dgm:t>
        <a:bodyPr/>
        <a:lstStyle/>
        <a:p>
          <a:endParaRPr lang="ru-RU"/>
        </a:p>
      </dgm:t>
    </dgm:pt>
    <dgm:pt modelId="{4D5002C8-682D-4DC5-988D-C7A15E408478}" type="sibTrans" cxnId="{66D3359A-0943-4D10-B85E-42248364AAE4}">
      <dgm:prSet/>
      <dgm:spPr/>
      <dgm:t>
        <a:bodyPr/>
        <a:lstStyle/>
        <a:p>
          <a:endParaRPr lang="ru-RU"/>
        </a:p>
      </dgm:t>
    </dgm:pt>
    <dgm:pt modelId="{B1C8B01F-CE93-45D3-8BA8-F7944C64075E}">
      <dgm:prSet custT="1"/>
      <dgm:spPr/>
      <dgm:t>
        <a:bodyPr/>
        <a:lstStyle/>
        <a:p>
          <a:r>
            <a:rPr lang="ru-RU" sz="1000" dirty="0"/>
            <a:t>Студенческая программа</a:t>
          </a:r>
        </a:p>
        <a:p>
          <a:r>
            <a:rPr lang="ru-RU" sz="1000" dirty="0"/>
            <a:t>"Путевка в жизнь</a:t>
          </a:r>
        </a:p>
      </dgm:t>
    </dgm:pt>
    <dgm:pt modelId="{1A088B61-73D3-4EB4-8E19-919E3639E07D}" type="parTrans" cxnId="{972DE6FC-D93D-4B09-8BFB-4BE7181D309B}">
      <dgm:prSet/>
      <dgm:spPr/>
      <dgm:t>
        <a:bodyPr/>
        <a:lstStyle/>
        <a:p>
          <a:endParaRPr lang="ru-RU"/>
        </a:p>
      </dgm:t>
    </dgm:pt>
    <dgm:pt modelId="{08480D2A-D8D9-4560-897D-DC5C0A821A44}" type="sibTrans" cxnId="{972DE6FC-D93D-4B09-8BFB-4BE7181D309B}">
      <dgm:prSet/>
      <dgm:spPr/>
      <dgm:t>
        <a:bodyPr/>
        <a:lstStyle/>
        <a:p>
          <a:endParaRPr lang="ru-RU"/>
        </a:p>
      </dgm:t>
    </dgm:pt>
    <dgm:pt modelId="{3D634ACA-B5F9-4028-8E69-8F0F9DD5E527}">
      <dgm:prSet/>
      <dgm:spPr/>
      <dgm:t>
        <a:bodyPr/>
        <a:lstStyle/>
        <a:p>
          <a:r>
            <a:rPr lang="ru-RU" dirty="0"/>
            <a:t>Программа для пенсионеров </a:t>
          </a:r>
        </a:p>
        <a:p>
          <a:r>
            <a:rPr lang="ru-RU" dirty="0"/>
            <a:t>"Второе Дыхание"</a:t>
          </a:r>
        </a:p>
      </dgm:t>
    </dgm:pt>
    <dgm:pt modelId="{AD6E29A1-60F2-407B-893F-04E8BE7C762B}" type="parTrans" cxnId="{2EB50A02-9059-403E-B990-96CD77D393A0}">
      <dgm:prSet/>
      <dgm:spPr/>
      <dgm:t>
        <a:bodyPr/>
        <a:lstStyle/>
        <a:p>
          <a:endParaRPr lang="ru-RU"/>
        </a:p>
      </dgm:t>
    </dgm:pt>
    <dgm:pt modelId="{BC390840-5062-454D-B4A7-E72B214007BE}" type="sibTrans" cxnId="{2EB50A02-9059-403E-B990-96CD77D393A0}">
      <dgm:prSet/>
      <dgm:spPr/>
      <dgm:t>
        <a:bodyPr/>
        <a:lstStyle/>
        <a:p>
          <a:endParaRPr lang="ru-RU"/>
        </a:p>
      </dgm:t>
    </dgm:pt>
    <dgm:pt modelId="{B1A7BDA5-DCAB-4EE8-A345-B2A367D9B916}">
      <dgm:prSet/>
      <dgm:spPr/>
      <dgm:t>
        <a:bodyPr/>
        <a:lstStyle/>
        <a:p>
          <a:r>
            <a:rPr lang="ru-RU"/>
            <a:t>Проект "Сапропель"</a:t>
          </a:r>
        </a:p>
      </dgm:t>
    </dgm:pt>
    <dgm:pt modelId="{2223D753-E001-4611-9F06-5047DAD5209C}" type="parTrans" cxnId="{B869D39A-9B8A-4ED0-8FDB-627290C37863}">
      <dgm:prSet/>
      <dgm:spPr/>
      <dgm:t>
        <a:bodyPr/>
        <a:lstStyle/>
        <a:p>
          <a:endParaRPr lang="ru-RU"/>
        </a:p>
      </dgm:t>
    </dgm:pt>
    <dgm:pt modelId="{8F04FBE7-BFDE-4002-A072-1D44BA4BAD65}" type="sibTrans" cxnId="{B869D39A-9B8A-4ED0-8FDB-627290C37863}">
      <dgm:prSet/>
      <dgm:spPr/>
      <dgm:t>
        <a:bodyPr/>
        <a:lstStyle/>
        <a:p>
          <a:endParaRPr lang="ru-RU"/>
        </a:p>
      </dgm:t>
    </dgm:pt>
    <dgm:pt modelId="{418A9CE7-E225-44A0-A348-BC97440E96E5}">
      <dgm:prSet/>
      <dgm:spPr/>
      <dgm:t>
        <a:bodyPr/>
        <a:lstStyle/>
        <a:p>
          <a:r>
            <a:rPr lang="ru-RU" dirty="0" smtClean="0"/>
            <a:t>«Ола-центр»</a:t>
          </a:r>
        </a:p>
        <a:p>
          <a:r>
            <a:rPr lang="ru-RU" dirty="0" smtClean="0"/>
            <a:t> Курорт с лошадью</a:t>
          </a:r>
          <a:endParaRPr lang="ru-RU" dirty="0"/>
        </a:p>
      </dgm:t>
    </dgm:pt>
    <dgm:pt modelId="{9CDA068A-25B9-4DF2-B11A-92C2257C6A6F}" type="parTrans" cxnId="{1D6C67D6-3B34-4662-9ABE-E22F6E3721FA}">
      <dgm:prSet/>
      <dgm:spPr/>
      <dgm:t>
        <a:bodyPr/>
        <a:lstStyle/>
        <a:p>
          <a:endParaRPr lang="ru-RU"/>
        </a:p>
      </dgm:t>
    </dgm:pt>
    <dgm:pt modelId="{A71E74E8-C8FB-4603-956B-8E7D4110F1B4}" type="sibTrans" cxnId="{1D6C67D6-3B34-4662-9ABE-E22F6E3721FA}">
      <dgm:prSet/>
      <dgm:spPr/>
      <dgm:t>
        <a:bodyPr/>
        <a:lstStyle/>
        <a:p>
          <a:endParaRPr lang="ru-RU"/>
        </a:p>
      </dgm:t>
    </dgm:pt>
    <dgm:pt modelId="{6EF4F4DF-C42B-4850-8894-4203D8CEDB39}" type="pres">
      <dgm:prSet presAssocID="{91876426-8645-47C3-A892-E8326F0C6A4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E4F02C-AEF4-4408-AB5B-507E6273F69D}" type="pres">
      <dgm:prSet presAssocID="{4EFDD271-2F03-4342-B588-8A70BAF91D00}" presName="centerShape" presStyleLbl="node0" presStyleIdx="0" presStyleCnt="1" custLinFactNeighborX="-2942" custLinFactNeighborY="-62594"/>
      <dgm:spPr/>
      <dgm:t>
        <a:bodyPr/>
        <a:lstStyle/>
        <a:p>
          <a:endParaRPr lang="ru-RU"/>
        </a:p>
      </dgm:t>
    </dgm:pt>
    <dgm:pt modelId="{D6593FEE-42DD-472D-8C1F-82789C919608}" type="pres">
      <dgm:prSet presAssocID="{222EB88F-6F2C-4F9D-99D3-B775CCA6E78D}" presName="parTrans" presStyleLbl="bgSibTrans2D1" presStyleIdx="0" presStyleCnt="7"/>
      <dgm:spPr/>
      <dgm:t>
        <a:bodyPr/>
        <a:lstStyle/>
        <a:p>
          <a:endParaRPr lang="ru-RU"/>
        </a:p>
      </dgm:t>
    </dgm:pt>
    <dgm:pt modelId="{FEE4C381-1427-427D-9F51-8BFA6C1CF389}" type="pres">
      <dgm:prSet presAssocID="{A3BC2F26-ADBE-4CDD-9A7E-5186ACE1F9AE}" presName="node" presStyleLbl="node1" presStyleIdx="0" presStyleCnt="7" custRadScaleRad="150015" custRadScaleInc="1979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8451F6-1D9E-4610-B6D9-73A6C06F48D8}" type="pres">
      <dgm:prSet presAssocID="{4B15B8DA-BCA5-45F2-ACF3-BB9D710CA64C}" presName="parTrans" presStyleLbl="bgSibTrans2D1" presStyleIdx="1" presStyleCnt="7" custLinFactNeighborX="1555" custLinFactNeighborY="19829"/>
      <dgm:spPr/>
      <dgm:t>
        <a:bodyPr/>
        <a:lstStyle/>
        <a:p>
          <a:endParaRPr lang="ru-RU"/>
        </a:p>
      </dgm:t>
    </dgm:pt>
    <dgm:pt modelId="{6F19983D-E345-49D1-A8D3-56844A6C9DB5}" type="pres">
      <dgm:prSet presAssocID="{54E68E8B-B066-43E5-BA0D-F6F61B3F632F}" presName="node" presStyleLbl="node1" presStyleIdx="1" presStyleCnt="7" custRadScaleRad="112804" custRadScaleInc="469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FD708E-876A-4155-9678-17BCDE7F50B8}" type="pres">
      <dgm:prSet presAssocID="{1A088B61-73D3-4EB4-8E19-919E3639E07D}" presName="parTrans" presStyleLbl="bgSibTrans2D1" presStyleIdx="2" presStyleCnt="7" custLinFactNeighborX="6420" custLinFactNeighborY="27393"/>
      <dgm:spPr/>
      <dgm:t>
        <a:bodyPr/>
        <a:lstStyle/>
        <a:p>
          <a:endParaRPr lang="ru-RU"/>
        </a:p>
      </dgm:t>
    </dgm:pt>
    <dgm:pt modelId="{B798F5C7-26C3-40CA-97C9-B80C3F149425}" type="pres">
      <dgm:prSet presAssocID="{B1C8B01F-CE93-45D3-8BA8-F7944C64075E}" presName="node" presStyleLbl="node1" presStyleIdx="2" presStyleCnt="7" custScaleX="120267" custRadScaleRad="88214" custRadScaleInc="-1722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8D9734-FF7C-48F8-A704-FD625934C958}" type="pres">
      <dgm:prSet presAssocID="{AD6E29A1-60F2-407B-893F-04E8BE7C762B}" presName="parTrans" presStyleLbl="bgSibTrans2D1" presStyleIdx="3" presStyleCnt="7" custAng="148786" custLinFactNeighborX="-1953" custLinFactNeighborY="5659"/>
      <dgm:spPr/>
      <dgm:t>
        <a:bodyPr/>
        <a:lstStyle/>
        <a:p>
          <a:endParaRPr lang="ru-RU"/>
        </a:p>
      </dgm:t>
    </dgm:pt>
    <dgm:pt modelId="{2D1D9813-8C57-4898-9EA6-E6A109E6C512}" type="pres">
      <dgm:prSet presAssocID="{3D634ACA-B5F9-4028-8E69-8F0F9DD5E527}" presName="node" presStyleLbl="node1" presStyleIdx="3" presStyleCnt="7" custRadScaleRad="53852" custRadScaleInc="-86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0B3D3F-DD0F-4F5F-BF88-6420324471BC}" type="pres">
      <dgm:prSet presAssocID="{2223D753-E001-4611-9F06-5047DAD5209C}" presName="parTrans" presStyleLbl="bgSibTrans2D1" presStyleIdx="4" presStyleCnt="7" custAng="593180" custLinFactNeighborX="-5704" custLinFactNeighborY="31319"/>
      <dgm:spPr/>
      <dgm:t>
        <a:bodyPr/>
        <a:lstStyle/>
        <a:p>
          <a:endParaRPr lang="ru-RU"/>
        </a:p>
      </dgm:t>
    </dgm:pt>
    <dgm:pt modelId="{641D4891-9278-44C0-B0E2-DD68CACB5C41}" type="pres">
      <dgm:prSet presAssocID="{B1A7BDA5-DCAB-4EE8-A345-B2A367D9B916}" presName="node" presStyleLbl="node1" presStyleIdx="4" presStyleCnt="7" custRadScaleRad="142556" custRadScaleInc="204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179365-58C3-4765-BDF4-FFC0CD956438}" type="pres">
      <dgm:prSet presAssocID="{9CDA068A-25B9-4DF2-B11A-92C2257C6A6F}" presName="parTrans" presStyleLbl="bgSibTrans2D1" presStyleIdx="5" presStyleCnt="7" custLinFactNeighborX="-6152" custLinFactNeighborY="24618"/>
      <dgm:spPr/>
      <dgm:t>
        <a:bodyPr/>
        <a:lstStyle/>
        <a:p>
          <a:endParaRPr lang="ru-RU"/>
        </a:p>
      </dgm:t>
    </dgm:pt>
    <dgm:pt modelId="{2CF0D0B3-8FF8-4AF8-8273-642A774FD547}" type="pres">
      <dgm:prSet presAssocID="{418A9CE7-E225-44A0-A348-BC97440E96E5}" presName="node" presStyleLbl="node1" presStyleIdx="5" presStyleCnt="7" custRadScaleRad="109743" custRadScaleInc="-526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3826DA-6A28-422C-A2D4-DE0637D11739}" type="pres">
      <dgm:prSet presAssocID="{E7B30B84-038B-4DB2-AA84-2879E0E2F05C}" presName="parTrans" presStyleLbl="bgSibTrans2D1" presStyleIdx="6" presStyleCnt="7" custLinFactNeighborX="-10441" custLinFactNeighborY="22068"/>
      <dgm:spPr/>
      <dgm:t>
        <a:bodyPr/>
        <a:lstStyle/>
        <a:p>
          <a:endParaRPr lang="ru-RU"/>
        </a:p>
      </dgm:t>
    </dgm:pt>
    <dgm:pt modelId="{F0F889BA-7939-4EED-979B-F062746469DB}" type="pres">
      <dgm:prSet presAssocID="{ABCB511A-7F0E-4B9A-A499-ECEAF4854D66}" presName="node" presStyleLbl="node1" presStyleIdx="6" presStyleCnt="7" custRadScaleRad="86477" custRadScaleInc="-696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9B2F276-6861-4FD9-8CF9-4B6C72D1600C}" srcId="{91876426-8645-47C3-A892-E8326F0C6A47}" destId="{4EFDD271-2F03-4342-B588-8A70BAF91D00}" srcOrd="0" destOrd="0" parTransId="{03CBB356-02D3-4726-8471-FA913F191C6C}" sibTransId="{913463C7-7F02-4FDE-857B-C6670858F4FB}"/>
    <dgm:cxn modelId="{D90ECB99-849F-449C-8B33-DCE76212384E}" type="presOf" srcId="{3D634ACA-B5F9-4028-8E69-8F0F9DD5E527}" destId="{2D1D9813-8C57-4898-9EA6-E6A109E6C512}" srcOrd="0" destOrd="0" presId="urn:microsoft.com/office/officeart/2005/8/layout/radial4"/>
    <dgm:cxn modelId="{FDA509FC-EA5C-4677-AF67-8FC1493AF77B}" srcId="{4EFDD271-2F03-4342-B588-8A70BAF91D00}" destId="{A3BC2F26-ADBE-4CDD-9A7E-5186ACE1F9AE}" srcOrd="0" destOrd="0" parTransId="{222EB88F-6F2C-4F9D-99D3-B775CCA6E78D}" sibTransId="{3C6C2D09-F2F8-4627-8D7F-5DECC2EBB22C}"/>
    <dgm:cxn modelId="{B869D39A-9B8A-4ED0-8FDB-627290C37863}" srcId="{4EFDD271-2F03-4342-B588-8A70BAF91D00}" destId="{B1A7BDA5-DCAB-4EE8-A345-B2A367D9B916}" srcOrd="4" destOrd="0" parTransId="{2223D753-E001-4611-9F06-5047DAD5209C}" sibTransId="{8F04FBE7-BFDE-4002-A072-1D44BA4BAD65}"/>
    <dgm:cxn modelId="{4E8C87EC-7DB7-4281-9749-0121D229D33F}" type="presOf" srcId="{418A9CE7-E225-44A0-A348-BC97440E96E5}" destId="{2CF0D0B3-8FF8-4AF8-8273-642A774FD547}" srcOrd="0" destOrd="0" presId="urn:microsoft.com/office/officeart/2005/8/layout/radial4"/>
    <dgm:cxn modelId="{F1D11A94-E23D-4018-9182-A83DC765490A}" type="presOf" srcId="{91876426-8645-47C3-A892-E8326F0C6A47}" destId="{6EF4F4DF-C42B-4850-8894-4203D8CEDB39}" srcOrd="0" destOrd="0" presId="urn:microsoft.com/office/officeart/2005/8/layout/radial4"/>
    <dgm:cxn modelId="{BBCF891C-190B-45AA-81EA-E41F16FBC151}" type="presOf" srcId="{2223D753-E001-4611-9F06-5047DAD5209C}" destId="{CA0B3D3F-DD0F-4F5F-BF88-6420324471BC}" srcOrd="0" destOrd="0" presId="urn:microsoft.com/office/officeart/2005/8/layout/radial4"/>
    <dgm:cxn modelId="{356384AB-E78F-4FB1-94C5-B2EB12BA3C00}" type="presOf" srcId="{ABCB511A-7F0E-4B9A-A499-ECEAF4854D66}" destId="{F0F889BA-7939-4EED-979B-F062746469DB}" srcOrd="0" destOrd="0" presId="urn:microsoft.com/office/officeart/2005/8/layout/radial4"/>
    <dgm:cxn modelId="{76DBFECB-0643-41E3-A257-A3BE02519DD7}" type="presOf" srcId="{4EFDD271-2F03-4342-B588-8A70BAF91D00}" destId="{5DE4F02C-AEF4-4408-AB5B-507E6273F69D}" srcOrd="0" destOrd="0" presId="urn:microsoft.com/office/officeart/2005/8/layout/radial4"/>
    <dgm:cxn modelId="{6AE3B493-E6BB-4E06-BEC1-E8247BAF346C}" type="presOf" srcId="{AD6E29A1-60F2-407B-893F-04E8BE7C762B}" destId="{258D9734-FF7C-48F8-A704-FD625934C958}" srcOrd="0" destOrd="0" presId="urn:microsoft.com/office/officeart/2005/8/layout/radial4"/>
    <dgm:cxn modelId="{AAB00A38-8DAA-4D84-B338-E39E61FC81E9}" type="presOf" srcId="{54E68E8B-B066-43E5-BA0D-F6F61B3F632F}" destId="{6F19983D-E345-49D1-A8D3-56844A6C9DB5}" srcOrd="0" destOrd="0" presId="urn:microsoft.com/office/officeart/2005/8/layout/radial4"/>
    <dgm:cxn modelId="{EA23103E-2C01-4983-AF6A-EE8A319DB55B}" srcId="{91876426-8645-47C3-A892-E8326F0C6A47}" destId="{BEFDD326-52AD-4A3F-93D7-E91CEBE1A548}" srcOrd="1" destOrd="0" parTransId="{5A2E484D-A1A9-4CBF-B2AC-9EF35B09E69F}" sibTransId="{70243709-DCDA-463C-B4EA-021962295F5E}"/>
    <dgm:cxn modelId="{66D3359A-0943-4D10-B85E-42248364AAE4}" srcId="{91876426-8645-47C3-A892-E8326F0C6A47}" destId="{241AB3C5-B4C7-4DF6-9146-F8DD7EEF6AEF}" srcOrd="3" destOrd="0" parTransId="{BC1E181B-5683-4309-AEBE-21002EC71BDF}" sibTransId="{4D5002C8-682D-4DC5-988D-C7A15E408478}"/>
    <dgm:cxn modelId="{6416C19F-803E-415D-BA37-BFC06956D7A7}" type="presOf" srcId="{E7B30B84-038B-4DB2-AA84-2879E0E2F05C}" destId="{6C3826DA-6A28-422C-A2D4-DE0637D11739}" srcOrd="0" destOrd="0" presId="urn:microsoft.com/office/officeart/2005/8/layout/radial4"/>
    <dgm:cxn modelId="{A2CE7D9B-9872-43C8-A32F-5268925D285F}" type="presOf" srcId="{A3BC2F26-ADBE-4CDD-9A7E-5186ACE1F9AE}" destId="{FEE4C381-1427-427D-9F51-8BFA6C1CF389}" srcOrd="0" destOrd="0" presId="urn:microsoft.com/office/officeart/2005/8/layout/radial4"/>
    <dgm:cxn modelId="{52B0CF9F-6F3A-4550-85BB-C940FD9BF469}" type="presOf" srcId="{9CDA068A-25B9-4DF2-B11A-92C2257C6A6F}" destId="{86179365-58C3-4765-BDF4-FFC0CD956438}" srcOrd="0" destOrd="0" presId="urn:microsoft.com/office/officeart/2005/8/layout/radial4"/>
    <dgm:cxn modelId="{21E86205-8E29-4608-B9E0-FD4E5731A8DF}" type="presOf" srcId="{222EB88F-6F2C-4F9D-99D3-B775CCA6E78D}" destId="{D6593FEE-42DD-472D-8C1F-82789C919608}" srcOrd="0" destOrd="0" presId="urn:microsoft.com/office/officeart/2005/8/layout/radial4"/>
    <dgm:cxn modelId="{83070C5B-24F4-498F-815F-1B0D650D4B74}" type="presOf" srcId="{4B15B8DA-BCA5-45F2-ACF3-BB9D710CA64C}" destId="{9F8451F6-1D9E-4610-B6D9-73A6C06F48D8}" srcOrd="0" destOrd="0" presId="urn:microsoft.com/office/officeart/2005/8/layout/radial4"/>
    <dgm:cxn modelId="{8454FF5D-D488-4410-8D15-B19C5748E40D}" srcId="{4EFDD271-2F03-4342-B588-8A70BAF91D00}" destId="{54E68E8B-B066-43E5-BA0D-F6F61B3F632F}" srcOrd="1" destOrd="0" parTransId="{4B15B8DA-BCA5-45F2-ACF3-BB9D710CA64C}" sibTransId="{AAFD299D-C1F8-4CE3-87AF-689661841385}"/>
    <dgm:cxn modelId="{2EB50A02-9059-403E-B990-96CD77D393A0}" srcId="{4EFDD271-2F03-4342-B588-8A70BAF91D00}" destId="{3D634ACA-B5F9-4028-8E69-8F0F9DD5E527}" srcOrd="3" destOrd="0" parTransId="{AD6E29A1-60F2-407B-893F-04E8BE7C762B}" sibTransId="{BC390840-5062-454D-B4A7-E72B214007BE}"/>
    <dgm:cxn modelId="{BF2F41E3-37A5-4BAD-A434-420D971B42E8}" type="presOf" srcId="{B1C8B01F-CE93-45D3-8BA8-F7944C64075E}" destId="{B798F5C7-26C3-40CA-97C9-B80C3F149425}" srcOrd="0" destOrd="0" presId="urn:microsoft.com/office/officeart/2005/8/layout/radial4"/>
    <dgm:cxn modelId="{CA60A882-577C-4791-AE23-BCA6C95F5D97}" srcId="{91876426-8645-47C3-A892-E8326F0C6A47}" destId="{DD33DA7B-0321-41DC-97B5-C248143B6A35}" srcOrd="2" destOrd="0" parTransId="{0BBBBDB1-233F-416A-A7EA-AEE6BB8BC1B6}" sibTransId="{A748D2C2-FED4-4FAB-B194-96A4DE761342}"/>
    <dgm:cxn modelId="{CBA82E33-B39E-498F-8A15-B05797640E57}" srcId="{4EFDD271-2F03-4342-B588-8A70BAF91D00}" destId="{ABCB511A-7F0E-4B9A-A499-ECEAF4854D66}" srcOrd="6" destOrd="0" parTransId="{E7B30B84-038B-4DB2-AA84-2879E0E2F05C}" sibTransId="{2B57746A-60B1-4666-ADB8-B5A5C156AA30}"/>
    <dgm:cxn modelId="{7DC1486D-E951-4AB0-AF46-CC6E61938046}" type="presOf" srcId="{B1A7BDA5-DCAB-4EE8-A345-B2A367D9B916}" destId="{641D4891-9278-44C0-B0E2-DD68CACB5C41}" srcOrd="0" destOrd="0" presId="urn:microsoft.com/office/officeart/2005/8/layout/radial4"/>
    <dgm:cxn modelId="{972DE6FC-D93D-4B09-8BFB-4BE7181D309B}" srcId="{4EFDD271-2F03-4342-B588-8A70BAF91D00}" destId="{B1C8B01F-CE93-45D3-8BA8-F7944C64075E}" srcOrd="2" destOrd="0" parTransId="{1A088B61-73D3-4EB4-8E19-919E3639E07D}" sibTransId="{08480D2A-D8D9-4560-897D-DC5C0A821A44}"/>
    <dgm:cxn modelId="{AACD6EEA-9626-49D0-81E6-47BDA1328696}" type="presOf" srcId="{1A088B61-73D3-4EB4-8E19-919E3639E07D}" destId="{7EFD708E-876A-4155-9678-17BCDE7F50B8}" srcOrd="0" destOrd="0" presId="urn:microsoft.com/office/officeart/2005/8/layout/radial4"/>
    <dgm:cxn modelId="{1D6C67D6-3B34-4662-9ABE-E22F6E3721FA}" srcId="{4EFDD271-2F03-4342-B588-8A70BAF91D00}" destId="{418A9CE7-E225-44A0-A348-BC97440E96E5}" srcOrd="5" destOrd="0" parTransId="{9CDA068A-25B9-4DF2-B11A-92C2257C6A6F}" sibTransId="{A71E74E8-C8FB-4603-956B-8E7D4110F1B4}"/>
    <dgm:cxn modelId="{26CFD4AD-53A3-41CC-8157-B09FC0848F06}" type="presParOf" srcId="{6EF4F4DF-C42B-4850-8894-4203D8CEDB39}" destId="{5DE4F02C-AEF4-4408-AB5B-507E6273F69D}" srcOrd="0" destOrd="0" presId="urn:microsoft.com/office/officeart/2005/8/layout/radial4"/>
    <dgm:cxn modelId="{506FEA1B-8CE7-40C5-AA41-CF72929BBE45}" type="presParOf" srcId="{6EF4F4DF-C42B-4850-8894-4203D8CEDB39}" destId="{D6593FEE-42DD-472D-8C1F-82789C919608}" srcOrd="1" destOrd="0" presId="urn:microsoft.com/office/officeart/2005/8/layout/radial4"/>
    <dgm:cxn modelId="{8FAB1046-9B47-4A63-8F5F-FBD28C4572B3}" type="presParOf" srcId="{6EF4F4DF-C42B-4850-8894-4203D8CEDB39}" destId="{FEE4C381-1427-427D-9F51-8BFA6C1CF389}" srcOrd="2" destOrd="0" presId="urn:microsoft.com/office/officeart/2005/8/layout/radial4"/>
    <dgm:cxn modelId="{618BF9FB-5368-4C4D-884A-EBBF27DED406}" type="presParOf" srcId="{6EF4F4DF-C42B-4850-8894-4203D8CEDB39}" destId="{9F8451F6-1D9E-4610-B6D9-73A6C06F48D8}" srcOrd="3" destOrd="0" presId="urn:microsoft.com/office/officeart/2005/8/layout/radial4"/>
    <dgm:cxn modelId="{6B6CA20E-264A-4999-8642-33057CA82B96}" type="presParOf" srcId="{6EF4F4DF-C42B-4850-8894-4203D8CEDB39}" destId="{6F19983D-E345-49D1-A8D3-56844A6C9DB5}" srcOrd="4" destOrd="0" presId="urn:microsoft.com/office/officeart/2005/8/layout/radial4"/>
    <dgm:cxn modelId="{9202EBD8-A6E7-4ABC-A301-9D8EC4206530}" type="presParOf" srcId="{6EF4F4DF-C42B-4850-8894-4203D8CEDB39}" destId="{7EFD708E-876A-4155-9678-17BCDE7F50B8}" srcOrd="5" destOrd="0" presId="urn:microsoft.com/office/officeart/2005/8/layout/radial4"/>
    <dgm:cxn modelId="{8C3000D3-5AB6-4E15-89C5-9A1E56639B86}" type="presParOf" srcId="{6EF4F4DF-C42B-4850-8894-4203D8CEDB39}" destId="{B798F5C7-26C3-40CA-97C9-B80C3F149425}" srcOrd="6" destOrd="0" presId="urn:microsoft.com/office/officeart/2005/8/layout/radial4"/>
    <dgm:cxn modelId="{10B5B1E5-FD28-4273-A6E6-E815070DDE45}" type="presParOf" srcId="{6EF4F4DF-C42B-4850-8894-4203D8CEDB39}" destId="{258D9734-FF7C-48F8-A704-FD625934C958}" srcOrd="7" destOrd="0" presId="urn:microsoft.com/office/officeart/2005/8/layout/radial4"/>
    <dgm:cxn modelId="{71DC4995-4188-4BBD-9577-395015CFA5B1}" type="presParOf" srcId="{6EF4F4DF-C42B-4850-8894-4203D8CEDB39}" destId="{2D1D9813-8C57-4898-9EA6-E6A109E6C512}" srcOrd="8" destOrd="0" presId="urn:microsoft.com/office/officeart/2005/8/layout/radial4"/>
    <dgm:cxn modelId="{EFBE511B-1AAE-4124-A398-6F74C8C16440}" type="presParOf" srcId="{6EF4F4DF-C42B-4850-8894-4203D8CEDB39}" destId="{CA0B3D3F-DD0F-4F5F-BF88-6420324471BC}" srcOrd="9" destOrd="0" presId="urn:microsoft.com/office/officeart/2005/8/layout/radial4"/>
    <dgm:cxn modelId="{957EDCFB-2947-4EEF-B741-6A20E2D10CDC}" type="presParOf" srcId="{6EF4F4DF-C42B-4850-8894-4203D8CEDB39}" destId="{641D4891-9278-44C0-B0E2-DD68CACB5C41}" srcOrd="10" destOrd="0" presId="urn:microsoft.com/office/officeart/2005/8/layout/radial4"/>
    <dgm:cxn modelId="{41B9494D-3B3E-47B7-975C-98717F0FDE01}" type="presParOf" srcId="{6EF4F4DF-C42B-4850-8894-4203D8CEDB39}" destId="{86179365-58C3-4765-BDF4-FFC0CD956438}" srcOrd="11" destOrd="0" presId="urn:microsoft.com/office/officeart/2005/8/layout/radial4"/>
    <dgm:cxn modelId="{E77A2777-82B7-46C5-AEFF-05742C07C275}" type="presParOf" srcId="{6EF4F4DF-C42B-4850-8894-4203D8CEDB39}" destId="{2CF0D0B3-8FF8-4AF8-8273-642A774FD547}" srcOrd="12" destOrd="0" presId="urn:microsoft.com/office/officeart/2005/8/layout/radial4"/>
    <dgm:cxn modelId="{706FFCF0-6B04-4487-A895-EE193049D4BC}" type="presParOf" srcId="{6EF4F4DF-C42B-4850-8894-4203D8CEDB39}" destId="{6C3826DA-6A28-422C-A2D4-DE0637D11739}" srcOrd="13" destOrd="0" presId="urn:microsoft.com/office/officeart/2005/8/layout/radial4"/>
    <dgm:cxn modelId="{F89BCFA6-C2C3-4E5B-99C1-88DA4CEDFC3E}" type="presParOf" srcId="{6EF4F4DF-C42B-4850-8894-4203D8CEDB39}" destId="{F0F889BA-7939-4EED-979B-F062746469DB}" srcOrd="14" destOrd="0" presId="urn:microsoft.com/office/officeart/2005/8/layout/radial4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B12E4C-C598-4C82-BC9F-ADB079DDB5ED}" type="datetimeFigureOut">
              <a:rPr lang="ru-RU" smtClean="0"/>
              <a:pPr/>
              <a:t>11.02.2013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AA24B0-FA74-49C4-8EC7-B64218D3CD9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A24B0-FA74-49C4-8EC7-B64218D3CD9C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A24B0-FA74-49C4-8EC7-B64218D3CD9C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AB9E2-E17C-42F1-B05D-527C3A87E326}" type="datetimeFigureOut">
              <a:rPr lang="ru-RU" smtClean="0"/>
              <a:pPr/>
              <a:t>11.02.2013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8D9BF-551F-4ECF-B542-013174BBEE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AB9E2-E17C-42F1-B05D-527C3A87E326}" type="datetimeFigureOut">
              <a:rPr lang="ru-RU" smtClean="0"/>
              <a:pPr/>
              <a:t>11.02.2013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8D9BF-551F-4ECF-B542-013174BBEE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AB9E2-E17C-42F1-B05D-527C3A87E326}" type="datetimeFigureOut">
              <a:rPr lang="ru-RU" smtClean="0"/>
              <a:pPr/>
              <a:t>11.02.2013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8D9BF-551F-4ECF-B542-013174BBEE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AB9E2-E17C-42F1-B05D-527C3A87E326}" type="datetimeFigureOut">
              <a:rPr lang="ru-RU" smtClean="0"/>
              <a:pPr/>
              <a:t>11.02.2013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8D9BF-551F-4ECF-B542-013174BBEE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AB9E2-E17C-42F1-B05D-527C3A87E326}" type="datetimeFigureOut">
              <a:rPr lang="ru-RU" smtClean="0"/>
              <a:pPr/>
              <a:t>11.02.2013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8D9BF-551F-4ECF-B542-013174BBEE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AB9E2-E17C-42F1-B05D-527C3A87E326}" type="datetimeFigureOut">
              <a:rPr lang="ru-RU" smtClean="0"/>
              <a:pPr/>
              <a:t>11.02.2013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8D9BF-551F-4ECF-B542-013174BBEE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AB9E2-E17C-42F1-B05D-527C3A87E326}" type="datetimeFigureOut">
              <a:rPr lang="ru-RU" smtClean="0"/>
              <a:pPr/>
              <a:t>11.02.2013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8D9BF-551F-4ECF-B542-013174BBEE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AB9E2-E17C-42F1-B05D-527C3A87E326}" type="datetimeFigureOut">
              <a:rPr lang="ru-RU" smtClean="0"/>
              <a:pPr/>
              <a:t>11.02.2013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8D9BF-551F-4ECF-B542-013174BBEE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AB9E2-E17C-42F1-B05D-527C3A87E326}" type="datetimeFigureOut">
              <a:rPr lang="ru-RU" smtClean="0"/>
              <a:pPr/>
              <a:t>11.02.2013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8D9BF-551F-4ECF-B542-013174BBEE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AB9E2-E17C-42F1-B05D-527C3A87E326}" type="datetimeFigureOut">
              <a:rPr lang="ru-RU" smtClean="0"/>
              <a:pPr/>
              <a:t>11.02.2013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8D9BF-551F-4ECF-B542-013174BBEE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AB9E2-E17C-42F1-B05D-527C3A87E326}" type="datetimeFigureOut">
              <a:rPr lang="ru-RU" smtClean="0"/>
              <a:pPr/>
              <a:t>11.02.2013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1E8D9BF-551F-4ECF-B542-013174BBEEB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84AB9E2-E17C-42F1-B05D-527C3A87E326}" type="datetimeFigureOut">
              <a:rPr lang="ru-RU" smtClean="0"/>
              <a:pPr/>
              <a:t>11.02.2013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1E8D9BF-551F-4ECF-B542-013174BBEEB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4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jpeg"/><Relationship Id="rId11" Type="http://schemas.openxmlformats.org/officeDocument/2006/relationships/image" Target="../media/image90.jpeg"/><Relationship Id="rId5" Type="http://schemas.openxmlformats.org/officeDocument/2006/relationships/image" Target="../media/image84.jpe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Relationship Id="rId9" Type="http://schemas.openxmlformats.org/officeDocument/2006/relationships/image" Target="../media/image10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vent.com/" TargetMode="External"/><Relationship Id="rId2" Type="http://schemas.openxmlformats.org/officeDocument/2006/relationships/hyperlink" Target="http://www.horse-rostov.ru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25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00430" y="2643182"/>
            <a:ext cx="4494062" cy="971544"/>
          </a:xfrm>
        </p:spPr>
        <p:txBody>
          <a:bodyPr>
            <a:normAutofit fontScale="90000"/>
          </a:bodyPr>
          <a:lstStyle/>
          <a:p>
            <a:r>
              <a:rPr lang="ru-RU" sz="6000" dirty="0" smtClean="0">
                <a:latin typeface="+mn-lt"/>
              </a:rPr>
              <a:t>Особый Мир</a:t>
            </a:r>
            <a:endParaRPr lang="ru-RU" sz="6000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43240" y="3786190"/>
            <a:ext cx="5316294" cy="486216"/>
          </a:xfrm>
        </p:spPr>
        <p:txBody>
          <a:bodyPr>
            <a:normAutofit fontScale="92500"/>
          </a:bodyPr>
          <a:lstStyle/>
          <a:p>
            <a:r>
              <a:rPr lang="ru-RU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Социально-экологический проект</a:t>
            </a:r>
            <a:endParaRPr lang="ru-RU" b="1" dirty="0">
              <a:ln w="18000">
                <a:solidFill>
                  <a:schemeClr val="tx1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2844" y="6215082"/>
            <a:ext cx="428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latin typeface="Arial Black" pitchFamily="34" charset="0"/>
              </a:rPr>
              <a:t>Разработка Клуба верховой езды Татьяны Нагорной КВЕНТ 2013 г.</a:t>
            </a:r>
          </a:p>
          <a:p>
            <a:r>
              <a:rPr lang="ru-RU" sz="800" dirty="0" smtClean="0">
                <a:solidFill>
                  <a:srgbClr val="FF0000"/>
                </a:solidFill>
                <a:latin typeface="Arial Black" pitchFamily="34" charset="0"/>
              </a:rPr>
              <a:t>Копирование и несанкционированное использование запрещено</a:t>
            </a:r>
          </a:p>
          <a:p>
            <a:r>
              <a:rPr lang="ru-RU" sz="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endParaRPr lang="ru-RU" sz="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032" name="Picture 8" descr="C:\Documents and Settings\Сотрудник_КВЕ\Рабочий стол\Парк верховой езд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357298"/>
            <a:ext cx="2814232" cy="4000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786050" y="3000372"/>
            <a:ext cx="4494062" cy="971544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6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14678" y="1285860"/>
            <a:ext cx="4847930" cy="95410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Клуб верховой езды </a:t>
            </a:r>
          </a:p>
          <a:p>
            <a:pPr algn="ctr"/>
            <a:r>
              <a:rPr lang="ru-RU" sz="28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Татьяны Нагорной КВЕНТ</a:t>
            </a:r>
            <a:endParaRPr lang="ru-RU" sz="2800" b="1" dirty="0">
              <a:ln w="1905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85794"/>
            <a:ext cx="3613020" cy="464638"/>
          </a:xfrm>
        </p:spPr>
        <p:txBody>
          <a:bodyPr/>
          <a:lstStyle/>
          <a:p>
            <a:r>
              <a:rPr lang="ru-RU" sz="2400" dirty="0" smtClean="0">
                <a:latin typeface="+mn-lt"/>
              </a:rPr>
              <a:t>Детский Центр развития</a:t>
            </a:r>
            <a:br>
              <a:rPr lang="ru-RU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"Дети, как партнеры»</a:t>
            </a:r>
            <a:endParaRPr lang="ru-RU" sz="2400" dirty="0"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282" y="1428736"/>
            <a:ext cx="3857652" cy="5214974"/>
          </a:xfrm>
        </p:spPr>
        <p:txBody>
          <a:bodyPr>
            <a:normAutofit/>
          </a:bodyPr>
          <a:lstStyle/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В настоящее время ведется поэтапная реализация проекта. В Клубе работает группа продленного дня;  кружки и секции, развивающие творческие способности; воскресный пансион, где можно оставить ребенка на выходные; в летнее время на Основной базе и в Филиале отдыхают группы родителей с детьми.</a:t>
            </a: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Бабушки и дедушки проводят для детей мастер-классы, обучая своему ремеслу.</a:t>
            </a: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А  самые маленькие в каминном зале, на Основной базе, могут послушать «бабушкины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рассказки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». Благодаря расположению территорий в живописных, экологически чистых местах, дети круглогодично 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могут 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совмещать получение полезных знаний и здоровый отдых.</a:t>
            </a: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В Клубе существует особый подход к ребенку. Помимо индивидуальных занятий верховой ездой, компаньоны Клуба предлагают целый ряд услуг: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фотосессия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, занятия с психологом, кулинарные курсы, кружок рукоделия, особый день рождения и многое другое.</a:t>
            </a: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В части развития проекта, запланирована полная реконструкция Центра на Основной базе и строительство объектов в Филиале (в структуре «Ола -центра»)</a:t>
            </a: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Реконструкция и строительство будет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осуществлятся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в партнерстве с корпорацией «Сфинкс» по инновационной технологии «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Экодом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». В работах  по архитектурному и ландшафтному направлениям уже принимают участие студенты-дипломники, работающие в программе Клуба «Путевка в жизнь». </a:t>
            </a: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Ведутся переговоры с партнерами Клуба по программе семейного обмена с Египтом и Канадой. </a:t>
            </a:r>
          </a:p>
          <a:p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5" descr="D:\Должанка\Фото\Дети в Должанке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1571612"/>
            <a:ext cx="2029003" cy="1370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6" descr="D:\Должанка\Фото\Дети в Должанке\220620123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76" y="1571612"/>
            <a:ext cx="761720" cy="1357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Documents and Settings\Сотрудник_КВЕ\Рабочий стол\Новая папка\Детское занятие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3143248"/>
            <a:ext cx="1952604" cy="1301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C:\Documents and Settings\Сотрудник_КВЕ\Рабочий стол\Новая папка\_MG_86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1571612"/>
            <a:ext cx="2037023" cy="1357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9" name="Picture 7" descr="C:\Documents and Settings\Сотрудник_КВЕ\Рабочий стол\Новая папка\_DSC97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3143248"/>
            <a:ext cx="861793" cy="128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80" name="Picture 8" descr="C:\Documents and Settings\Сотрудник_КВЕ\Рабочий стол\Новая папка\PIC_00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68" y="3143248"/>
            <a:ext cx="1714511" cy="128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81" name="Picture 9" descr="D:\Фотографии\Дети и лошади\Изображение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71934" y="4572008"/>
            <a:ext cx="2515903" cy="1475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83" name="Picture 11" descr="C:\Documents and Settings\Сотрудник_КВЕ\Рабочий стол\Новая папка\Дети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6578" y="4572008"/>
            <a:ext cx="2117927" cy="1500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6286512" y="285728"/>
            <a:ext cx="2549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b="1" dirty="0" smtClean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</a:rPr>
              <a:t>Проект Особый Мир</a:t>
            </a:r>
            <a:endParaRPr lang="ru-RU" b="1" dirty="0">
              <a:ln w="635">
                <a:noFill/>
              </a:ln>
              <a:solidFill>
                <a:schemeClr val="accent4">
                  <a:tint val="90000"/>
                  <a:satMod val="1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282" y="1214422"/>
            <a:ext cx="3500462" cy="5429288"/>
          </a:xfrm>
        </p:spPr>
        <p:txBody>
          <a:bodyPr>
            <a:normAutofit/>
          </a:bodyPr>
          <a:lstStyle/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Неотъемлемой частью воспитания и обучения является совместный 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отдых 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взрослых и детей. В Клубе огромное внимание уделяется здоровым семейным отношениям. Существует 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тур выходного дня «Стань хозяином ранчо». Это совершенно уникальная программа, направленная на принятие взвешенного решения для семей, в которых 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дети 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или взрослые мечтают стать владельцем лошади.</a:t>
            </a: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Клуб предлагает пожить несколько дней, а возможно 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неоднократно, в течение месяца или квартала, в гостевых комнатах и вживую приобщиться к работе на конюшне, организации работы конного направления, к проведению занятий и конных прогулок.</a:t>
            </a: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Постигнув азы конного дела, увидев работу конюшни изнутри, гости Клуба смогут точно определиться, продолжать ли серьезно заниматься конным 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делом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, строить свою конюшню, приобретать собственную лошадь, 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или оставить в виде 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хобби, пользуясь услугами Клуба.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Еще одной крайне важной для укрепления связи между родителями и детьми программой является семейная аренда лошади. Для семей, в которых есть любители лошадей  любого возраста, Клуб предлагает взять в аренду на месяц и более понравившееся животное. И в любое удобное время, иметь возможность общаться со своим питомцем. Совместное с детьми владение лошадью, хлопоты по ее содержанию и уходу, радость от непосредственного неограниченного общения, несомненно сближает все поколения семьи и в рамках разработанной методики, приучает детей к семейному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бюджетированию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Такая же программа аренды существует и для школьных и студенческих групп.</a:t>
            </a: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3755896" cy="821828"/>
          </a:xfrm>
        </p:spPr>
        <p:txBody>
          <a:bodyPr/>
          <a:lstStyle/>
          <a:p>
            <a:pPr lvl="0"/>
            <a:r>
              <a:rPr lang="ru-RU" sz="2400" dirty="0" smtClean="0">
                <a:latin typeface="+mn-lt"/>
              </a:rPr>
              <a:t>Детский Центр развития</a:t>
            </a:r>
            <a:br>
              <a:rPr lang="ru-RU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"Дети, как партнеры»</a:t>
            </a:r>
            <a:endParaRPr lang="ru-RU" sz="2400" dirty="0"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00760" y="285728"/>
            <a:ext cx="2549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b="1" dirty="0" smtClean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Проект Особый Мир</a:t>
            </a:r>
            <a:endParaRPr lang="ru-RU" b="1" dirty="0">
              <a:ln w="635">
                <a:noFill/>
              </a:ln>
              <a:solidFill>
                <a:schemeClr val="accent4">
                  <a:tint val="90000"/>
                  <a:satMod val="125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Рисунок 8" descr="D:\Текущая работа\Отобранные фото для коллажей\Семейный отдых Осень Олива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8" y="3786190"/>
            <a:ext cx="1714512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:\Фотографии\Территория Ростов\IMG_176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1357298"/>
            <a:ext cx="2505075" cy="1666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D:\Фотографии\Кабинеты\Косметический кабинет.JPG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500826" y="1357298"/>
            <a:ext cx="2305050" cy="1643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C:\Documents and Settings\Сотрудник_КВЕ\Рабочий стол\Новая папка\Труд Общаемся с лошадками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98" y="3786190"/>
            <a:ext cx="2340221" cy="2297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4214842" cy="464638"/>
          </a:xfrm>
        </p:spPr>
        <p:txBody>
          <a:bodyPr/>
          <a:lstStyle/>
          <a:p>
            <a:r>
              <a:rPr lang="ru-RU" sz="2400" dirty="0" smtClean="0">
                <a:latin typeface="+mn-lt"/>
              </a:rPr>
              <a:t>Программа </a:t>
            </a:r>
            <a:br>
              <a:rPr lang="ru-RU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«Путевка в жизнь»</a:t>
            </a:r>
            <a:endParaRPr lang="ru-RU" sz="2400" dirty="0"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282" y="857232"/>
            <a:ext cx="4214842" cy="5786478"/>
          </a:xfrm>
        </p:spPr>
        <p:txBody>
          <a:bodyPr>
            <a:noAutofit/>
          </a:bodyPr>
          <a:lstStyle/>
          <a:p>
            <a:r>
              <a:rPr lang="ru-RU" sz="800" dirty="0" smtClean="0">
                <a:latin typeface="Arial" pitchFamily="34" charset="0"/>
                <a:cs typeface="Arial" pitchFamily="34" charset="0"/>
              </a:rPr>
              <a:t>Специально разработанная, при участии Института управления, бизнеса и права, для учащейся молодежи социально направленная программа.</a:t>
            </a:r>
          </a:p>
          <a:p>
            <a:r>
              <a:rPr lang="ru-RU" sz="800" b="1" dirty="0" smtClean="0">
                <a:latin typeface="Arial" pitchFamily="34" charset="0"/>
                <a:cs typeface="Arial" pitchFamily="34" charset="0"/>
              </a:rPr>
              <a:t>Клуб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 предлагает студентам – любителям лошадей всех курсов пройти практику, защитить дипломные работы, 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пройти стажировку выбрав 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одно из направлений нашего проекта и  применить на практике в 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 инфраструктуре  Клуба  и 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Ф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илиала на Азовском побережье, получив рабочее место.</a:t>
            </a: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800" b="1" u="sng" dirty="0" smtClean="0">
                <a:latin typeface="Arial" pitchFamily="34" charset="0"/>
                <a:cs typeface="Arial" pitchFamily="34" charset="0"/>
              </a:rPr>
              <a:t>М</a:t>
            </a:r>
            <a:r>
              <a:rPr lang="ru-RU" sz="800" b="1" u="sng" dirty="0" smtClean="0">
                <a:latin typeface="Arial" pitchFamily="34" charset="0"/>
                <a:cs typeface="Arial" pitchFamily="34" charset="0"/>
              </a:rPr>
              <a:t>ы </a:t>
            </a:r>
            <a:r>
              <a:rPr lang="ru-RU" sz="800" b="1" u="sng" dirty="0" smtClean="0">
                <a:latin typeface="Arial" pitchFamily="34" charset="0"/>
                <a:cs typeface="Arial" pitchFamily="34" charset="0"/>
              </a:rPr>
              <a:t>предлагаем следующие направления для дипломных работ:</a:t>
            </a: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800" b="1" i="1" u="sng" dirty="0" smtClean="0">
                <a:latin typeface="Arial" pitchFamily="34" charset="0"/>
                <a:cs typeface="Arial" pitchFamily="34" charset="0"/>
              </a:rPr>
              <a:t>Ландшафтная архитектура и дизайн</a:t>
            </a:r>
            <a:r>
              <a:rPr lang="ru-RU" sz="800" u="sng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 Проектирование, разработка и внедрение архитектурных форм на территориях гостиничного комплекса, конкурного поля, конного театра, зоны отдыха, внутренней территории.</a:t>
            </a:r>
          </a:p>
          <a:p>
            <a:r>
              <a:rPr lang="ru-RU" sz="8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800" b="1" i="1" u="sng" dirty="0" smtClean="0">
                <a:latin typeface="Arial" pitchFamily="34" charset="0"/>
                <a:cs typeface="Arial" pitchFamily="34" charset="0"/>
              </a:rPr>
              <a:t>Декоративное садоводство</a:t>
            </a:r>
            <a:r>
              <a:rPr lang="ru-RU" sz="800" u="sng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 Проектирование теплиц, выбор тепличных культур, расчет площадей, коммуникаций, экономический расчет. Обустройство и обслуживание конкурного поля, левады.</a:t>
            </a:r>
          </a:p>
          <a:p>
            <a:r>
              <a:rPr lang="ru-RU" sz="8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800" b="1" i="1" u="sng" dirty="0" smtClean="0">
                <a:latin typeface="Arial" pitchFamily="34" charset="0"/>
                <a:cs typeface="Arial" pitchFamily="34" charset="0"/>
              </a:rPr>
              <a:t>Архитектура жилых и общественных зданий</a:t>
            </a:r>
            <a:r>
              <a:rPr lang="ru-RU" sz="800" u="sng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 Проектирование, разработка и внедрение зданий, сооружений, препятствий для конкурных полей </a:t>
            </a:r>
            <a:r>
              <a:rPr lang="ru-RU" sz="800" dirty="0" err="1" smtClean="0">
                <a:latin typeface="Arial" pitchFamily="34" charset="0"/>
                <a:cs typeface="Arial" pitchFamily="34" charset="0"/>
              </a:rPr>
              <a:t>конно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 - спортивного комплекса.</a:t>
            </a:r>
          </a:p>
          <a:p>
            <a:r>
              <a:rPr lang="ru-RU" sz="8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800" b="1" i="1" u="sng" dirty="0" smtClean="0">
                <a:latin typeface="Arial" pitchFamily="34" charset="0"/>
                <a:cs typeface="Arial" pitchFamily="34" charset="0"/>
              </a:rPr>
              <a:t>Дизайн изделий легкой промышленности</a:t>
            </a:r>
            <a:r>
              <a:rPr lang="ru-RU" sz="800" u="sng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 Художественное проектирование сценического костюма. </a:t>
            </a:r>
            <a:r>
              <a:rPr lang="ru-RU" sz="800" dirty="0" err="1" smtClean="0">
                <a:latin typeface="Arial" pitchFamily="34" charset="0"/>
                <a:cs typeface="Arial" pitchFamily="34" charset="0"/>
              </a:rPr>
              <a:t>Арт-дизайн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. Разработка и моделирование костюмов для конного театра, </a:t>
            </a:r>
            <a:r>
              <a:rPr lang="ru-RU" sz="800" dirty="0" err="1" smtClean="0">
                <a:latin typeface="Arial" pitchFamily="34" charset="0"/>
                <a:cs typeface="Arial" pitchFamily="34" charset="0"/>
              </a:rPr>
              <a:t>конно-спортивных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  соревнований, шоу.</a:t>
            </a:r>
          </a:p>
          <a:p>
            <a:r>
              <a:rPr lang="ru-RU" sz="8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800" b="1" i="1" u="sng" dirty="0" smtClean="0">
                <a:latin typeface="Arial" pitchFamily="34" charset="0"/>
                <a:cs typeface="Arial" pitchFamily="34" charset="0"/>
              </a:rPr>
              <a:t>Ветеринария, болезни и тренинг  лошадей.</a:t>
            </a: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8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800" b="1" i="1" u="sng" dirty="0" smtClean="0">
                <a:latin typeface="Arial" pitchFamily="34" charset="0"/>
                <a:cs typeface="Arial" pitchFamily="34" charset="0"/>
              </a:rPr>
              <a:t>Технология продукции, организация общественного питания, организация ресторанного обслуживания.</a:t>
            </a: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8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800" b="1" i="1" u="sng" dirty="0" smtClean="0">
                <a:latin typeface="Arial" pitchFamily="34" charset="0"/>
                <a:cs typeface="Arial" pitchFamily="34" charset="0"/>
              </a:rPr>
              <a:t>Театрально-декорационное искусство.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 Проектирование, разработка и внедрение декораций конного театра.</a:t>
            </a:r>
          </a:p>
          <a:p>
            <a:r>
              <a:rPr lang="ru-RU" sz="8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800" b="1" i="1" u="sng" dirty="0" smtClean="0">
                <a:latin typeface="Arial" pitchFamily="34" charset="0"/>
                <a:cs typeface="Arial" pitchFamily="34" charset="0"/>
              </a:rPr>
              <a:t>Управление салоном красоты</a:t>
            </a:r>
            <a:r>
              <a:rPr lang="ru-RU" sz="800" u="sng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8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800" b="1" i="1" u="sng" dirty="0" smtClean="0">
                <a:latin typeface="Arial" pitchFamily="34" charset="0"/>
                <a:cs typeface="Arial" pitchFamily="34" charset="0"/>
              </a:rPr>
              <a:t>Организация туристического обслуживания</a:t>
            </a:r>
            <a:r>
              <a:rPr lang="ru-RU" sz="800" u="sng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 Внутренний туризм, въездной туризм, конный туризм.</a:t>
            </a:r>
          </a:p>
          <a:p>
            <a:r>
              <a:rPr lang="ru-RU" sz="8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800" b="1" i="1" u="sng" dirty="0" smtClean="0">
                <a:latin typeface="Arial" pitchFamily="34" charset="0"/>
                <a:cs typeface="Arial" pitchFamily="34" charset="0"/>
              </a:rPr>
              <a:t>Гостиничный сервис.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 Организация и управление гостиничным и кемпинговым комплексами.</a:t>
            </a:r>
          </a:p>
          <a:p>
            <a:r>
              <a:rPr lang="ru-RU" sz="8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800" b="1" i="1" u="sng" dirty="0" smtClean="0">
                <a:latin typeface="Arial" pitchFamily="34" charset="0"/>
                <a:cs typeface="Arial" pitchFamily="34" charset="0"/>
              </a:rPr>
              <a:t>Реклама в социально-культурном сервисе, туризме, СМИ.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  Реклама на трибунах, конкурных препятствиях.  Реклама в специализированной прессе,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VIP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-реклама.</a:t>
            </a:r>
          </a:p>
          <a:p>
            <a:r>
              <a:rPr lang="ru-RU" sz="8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800" b="1" i="1" u="sng" dirty="0" smtClean="0">
                <a:latin typeface="Arial" pitchFamily="34" charset="0"/>
                <a:cs typeface="Arial" pitchFamily="34" charset="0"/>
              </a:rPr>
              <a:t>Международная журналистика.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 Освещение международных соревнований, контактов, проектов. Контакты с </a:t>
            </a:r>
            <a:r>
              <a:rPr lang="en-US" sz="800" dirty="0" smtClean="0">
                <a:latin typeface="Arial" pitchFamily="34" charset="0"/>
                <a:cs typeface="Arial" pitchFamily="34" charset="0"/>
              </a:rPr>
              <a:t>VIP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-персонами, звездами мирового конного спорта</a:t>
            </a:r>
          </a:p>
          <a:p>
            <a:r>
              <a:rPr lang="ru-RU" sz="8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800" b="1" i="1" u="sng" dirty="0" smtClean="0">
                <a:latin typeface="Arial" pitchFamily="34" charset="0"/>
                <a:cs typeface="Arial" pitchFamily="34" charset="0"/>
              </a:rPr>
              <a:t>Юридические и правовые аспекты конного  делопроизводства</a:t>
            </a:r>
            <a:r>
              <a:rPr lang="ru-RU" sz="800" u="sng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 Сопровождение сделок, аукционов, импортно-экспортная деятельность.</a:t>
            </a:r>
          </a:p>
          <a:p>
            <a:r>
              <a:rPr lang="ru-RU" sz="8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800" b="1" i="1" u="sng" dirty="0" smtClean="0">
                <a:latin typeface="Arial" pitchFamily="34" charset="0"/>
                <a:cs typeface="Arial" pitchFamily="34" charset="0"/>
              </a:rPr>
              <a:t>Спортивно-оздоровительные технологии</a:t>
            </a:r>
            <a:r>
              <a:rPr lang="ru-RU" sz="800" u="sng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 Лечебно-профилактические мероприятия. Реабилитационные мероприятия.</a:t>
            </a:r>
          </a:p>
          <a:p>
            <a:r>
              <a:rPr lang="ru-RU" sz="8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en-US" sz="800" b="1" i="1" u="sng" dirty="0" smtClean="0">
                <a:latin typeface="Arial" pitchFamily="34" charset="0"/>
                <a:cs typeface="Arial" pitchFamily="34" charset="0"/>
              </a:rPr>
              <a:t>PR</a:t>
            </a:r>
            <a:r>
              <a:rPr lang="ru-RU" sz="800" b="1" i="1" u="sng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 Связи с общественностью посредством  масс - </a:t>
            </a:r>
            <a:r>
              <a:rPr lang="ru-RU" sz="800" dirty="0" err="1" smtClean="0">
                <a:latin typeface="Arial" pitchFamily="34" charset="0"/>
                <a:cs typeface="Arial" pitchFamily="34" charset="0"/>
              </a:rPr>
              <a:t>медиа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,  интернет - технологий.</a:t>
            </a:r>
          </a:p>
          <a:p>
            <a:r>
              <a:rPr lang="ru-RU" sz="800" dirty="0" smtClean="0"/>
              <a:t> </a:t>
            </a:r>
          </a:p>
          <a:p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D:\Фотографии\Интересные фото\getimg.php4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928670"/>
            <a:ext cx="3091994" cy="160271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000760" y="428604"/>
            <a:ext cx="2549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b="1" dirty="0" smtClean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Проект Особый Мир</a:t>
            </a:r>
            <a:endParaRPr lang="ru-RU" b="1" dirty="0">
              <a:ln w="635">
                <a:noFill/>
              </a:ln>
              <a:solidFill>
                <a:schemeClr val="accent4">
                  <a:tint val="90000"/>
                  <a:satMod val="125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Текст 2"/>
          <p:cNvSpPr txBox="1">
            <a:spLocks/>
          </p:cNvSpPr>
          <p:nvPr/>
        </p:nvSpPr>
        <p:spPr>
          <a:xfrm>
            <a:off x="4643438" y="2714620"/>
            <a:ext cx="4143404" cy="3929090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29124" y="2714620"/>
            <a:ext cx="457200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800" b="1" i="1" u="sng" dirty="0" smtClean="0">
                <a:latin typeface="Arial" pitchFamily="34" charset="0"/>
                <a:cs typeface="Arial" pitchFamily="34" charset="0"/>
              </a:rPr>
              <a:t>Моделирование деятельности коммерческих организаций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. Создание собственной фирмы на предоставляемых Вам территориях.</a:t>
            </a:r>
          </a:p>
          <a:p>
            <a:r>
              <a:rPr lang="ru-RU" sz="8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800" b="1" i="1" u="sng" dirty="0" smtClean="0">
                <a:latin typeface="Arial" pitchFamily="34" charset="0"/>
                <a:cs typeface="Arial" pitchFamily="34" charset="0"/>
              </a:rPr>
              <a:t>Практическая психология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. Реабилитационные программы.</a:t>
            </a:r>
          </a:p>
          <a:p>
            <a:r>
              <a:rPr lang="ru-RU" sz="8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800" b="1" i="1" u="sng" dirty="0" smtClean="0">
                <a:latin typeface="Arial" pitchFamily="34" charset="0"/>
                <a:cs typeface="Arial" pitchFamily="34" charset="0"/>
              </a:rPr>
              <a:t>Режиссура массовых представлений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, организация конных шоу, конного театра. Режиссура в кинематографе, продолжение написания сценария и съемки художественного фильма. Развитие </a:t>
            </a:r>
            <a:r>
              <a:rPr lang="ru-RU" sz="800" dirty="0" err="1" smtClean="0">
                <a:latin typeface="Arial" pitchFamily="34" charset="0"/>
                <a:cs typeface="Arial" pitchFamily="34" charset="0"/>
              </a:rPr>
              <a:t>видео,-фото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 студии.</a:t>
            </a:r>
          </a:p>
          <a:p>
            <a:r>
              <a:rPr lang="ru-RU" sz="800" dirty="0" smtClean="0">
                <a:latin typeface="Arial" pitchFamily="34" charset="0"/>
                <a:cs typeface="Arial" pitchFamily="34" charset="0"/>
              </a:rPr>
              <a:t> </a:t>
            </a:r>
          </a:p>
          <a:p>
            <a:pPr lvl="0"/>
            <a:r>
              <a:rPr lang="ru-RU" sz="800" b="1" i="1" u="sng" dirty="0" smtClean="0">
                <a:latin typeface="Arial" pitchFamily="34" charset="0"/>
                <a:cs typeface="Arial" pitchFamily="34" charset="0"/>
              </a:rPr>
              <a:t>Организация центра развития ребенка с конным </a:t>
            </a:r>
            <a:r>
              <a:rPr lang="ru-RU" sz="800" b="1" i="1" u="sng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800" b="1" i="1" u="sng" dirty="0" smtClean="0">
                <a:latin typeface="Arial" pitchFamily="34" charset="0"/>
                <a:cs typeface="Arial" pitchFamily="34" charset="0"/>
              </a:rPr>
              <a:t>направлением </a:t>
            </a:r>
            <a:r>
              <a:rPr lang="ru-RU" sz="800" b="1" i="1" u="sng" dirty="0" smtClean="0">
                <a:latin typeface="Arial" pitchFamily="34" charset="0"/>
                <a:cs typeface="Arial" pitchFamily="34" charset="0"/>
              </a:rPr>
              <a:t>и профориентацией детей с младшего дошкольного возраста.</a:t>
            </a:r>
          </a:p>
          <a:p>
            <a:pPr lvl="0"/>
            <a:endParaRPr lang="ru-RU" sz="800" b="1" i="1" u="sng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800" dirty="0" smtClean="0">
                <a:latin typeface="Arial" pitchFamily="34" charset="0"/>
                <a:cs typeface="Arial" pitchFamily="34" charset="0"/>
              </a:rPr>
              <a:t>Суть проекта состоит в том, что на конкурсной основе отбираются семьи, в которых дети разного возраста увлекаются лошадьми и обучаются по указанным специальностям (студенты), Далее, формируются группы для обучения и практики в Клубе , по возрастам и направлениям, преподавать в которых будут специалисты, находящиеся на заслуженном отдыхе. Эти специалисты, имея огромный жизненный и профессиональный опыт, проходят дополнительное обучение в  компаниях-партнерах Клуба по проекту под 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руководством 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специалистов этих компаний. Таким образом организуется группа из детей и юношей, которые будут участвовать в проектных, дизайнерских и других работах по реализации проекта и мы трудоустраиваем пенсионеров, дав возможность реализовать себя и быть востребованными.</a:t>
            </a:r>
          </a:p>
          <a:p>
            <a:r>
              <a:rPr lang="ru-RU" sz="800" dirty="0" smtClean="0">
                <a:latin typeface="Arial" pitchFamily="34" charset="0"/>
                <a:cs typeface="Arial" pitchFamily="34" charset="0"/>
              </a:rPr>
              <a:t>Реализуя различные направления в практике создаются свои молодежные группы 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которые 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будут  получать заказы на выполнение работ по различным  темам проекта.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5720" y="1285860"/>
            <a:ext cx="4071966" cy="4929222"/>
          </a:xfrm>
        </p:spPr>
        <p:txBody>
          <a:bodyPr>
            <a:normAutofit/>
          </a:bodyPr>
          <a:lstStyle/>
          <a:p>
            <a:r>
              <a:rPr lang="ru-RU" sz="800" dirty="0" smtClean="0">
                <a:latin typeface="Arial" pitchFamily="34" charset="0"/>
                <a:cs typeface="Arial" pitchFamily="34" charset="0"/>
              </a:rPr>
              <a:t>В рамках программы Клуб ведет работу по социальной адаптации пенсионеров в современном обществе. </a:t>
            </a:r>
          </a:p>
          <a:p>
            <a:r>
              <a:rPr lang="ru-RU" sz="800" dirty="0" smtClean="0">
                <a:latin typeface="Arial" pitchFamily="34" charset="0"/>
                <a:cs typeface="Arial" pitchFamily="34" charset="0"/>
              </a:rPr>
              <a:t>Лицам старшего поколения предоставляется возможность 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, организовывать свой 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 досуг, использовать  </a:t>
            </a:r>
            <a:r>
              <a:rPr lang="ru-RU" sz="800" dirty="0" err="1" smtClean="0">
                <a:latin typeface="Arial" pitchFamily="34" charset="0"/>
                <a:cs typeface="Arial" pitchFamily="34" charset="0"/>
              </a:rPr>
              <a:t>физиокабинет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, массажный кабинет. Одна из программ  </a:t>
            </a:r>
            <a:r>
              <a:rPr lang="ru-RU" sz="800" dirty="0" err="1" smtClean="0">
                <a:latin typeface="Arial" pitchFamily="34" charset="0"/>
                <a:cs typeface="Arial" pitchFamily="34" charset="0"/>
              </a:rPr>
              <a:t>иппотерапии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 по восстановлению 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позвоночника, опорно-двигательного аппарата и </a:t>
            </a:r>
            <a:r>
              <a:rPr lang="ru-RU" sz="800" dirty="0" err="1" smtClean="0">
                <a:latin typeface="Arial" pitchFamily="34" charset="0"/>
                <a:cs typeface="Arial" pitchFamily="34" charset="0"/>
              </a:rPr>
              <a:t>имунной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 системы позволяет быть постоянно в тонусе. 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Р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еализовать 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свой потенциал 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 пенсионеры могут в 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работе с детьми и 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молодежью, 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участвовать в программе по выращиванию экологически чистых 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продуктов совместно с детьми, используя натуральные удобрения . Продукты поставляются в пищеблоки  Клуба,  таким образом организуется система здорового питания и  пенсионеры получают дополнительный доход.</a:t>
            </a: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3786214" cy="822336"/>
          </a:xfrm>
        </p:spPr>
        <p:txBody>
          <a:bodyPr/>
          <a:lstStyle/>
          <a:p>
            <a:r>
              <a:rPr lang="ru-RU" sz="2400" dirty="0" smtClean="0">
                <a:latin typeface="+mn-lt"/>
              </a:rPr>
              <a:t>Программа </a:t>
            </a:r>
            <a:br>
              <a:rPr lang="ru-RU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«Второе дыхание»</a:t>
            </a:r>
            <a:endParaRPr lang="ru-RU" sz="2400" dirty="0"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00760" y="285728"/>
            <a:ext cx="2549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b="1" dirty="0" smtClean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Проект Особый Мир</a:t>
            </a:r>
            <a:endParaRPr lang="ru-RU" b="1" dirty="0">
              <a:ln w="635">
                <a:noFill/>
              </a:ln>
              <a:solidFill>
                <a:schemeClr val="accent4">
                  <a:tint val="90000"/>
                  <a:satMod val="125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026" name="Picture 2" descr="C:\Documents and Settings\Сотрудник_КВЕ\Рабочий стол\макет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571612"/>
            <a:ext cx="4275942" cy="3032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Documents and Settings\Сотрудник_КВЕ\Рабочий стол\Пенсионеры и молодежь в рощ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786322"/>
            <a:ext cx="2259656" cy="1500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Documents and Settings\Сотрудник_КВЕ\Рабочий стол\танец copy.jpg"/>
          <p:cNvPicPr>
            <a:picLocks noChangeAspect="1" noChangeArrowheads="1"/>
          </p:cNvPicPr>
          <p:nvPr/>
        </p:nvPicPr>
        <p:blipFill>
          <a:blip r:embed="rId4" cstate="print"/>
          <a:srcRect l="14127" t="9412" r="11706" b="10586"/>
          <a:stretch>
            <a:fillRect/>
          </a:stretch>
        </p:blipFill>
        <p:spPr bwMode="auto">
          <a:xfrm>
            <a:off x="7000892" y="4786322"/>
            <a:ext cx="1853186" cy="1500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285720" y="2714620"/>
            <a:ext cx="41434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 </a:t>
            </a:r>
            <a:r>
              <a:rPr kumimoji="0" lang="ru-RU" sz="80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Клубе, семейные </a:t>
            </a:r>
            <a:r>
              <a:rPr kumimoji="0" lang="ru-RU" sz="80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династии </a:t>
            </a:r>
            <a:r>
              <a:rPr kumimoji="0" lang="ru-RU" sz="80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передают опыт и делятся мастерством в дни школьных каникул,  и в воскресном Детском Центре развития с профориентацией с младшего дошкольного возраста.  </a:t>
            </a:r>
            <a:r>
              <a:rPr kumimoji="0" lang="ru-RU" sz="80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А так же организуются совместные десанты в Филиал Клуба на Азовское побережье</a:t>
            </a:r>
            <a:endParaRPr kumimoji="0" lang="ru-RU" sz="80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D:\Фотографии\Карета\1.jpg"/>
          <p:cNvPicPr/>
          <p:nvPr/>
        </p:nvPicPr>
        <p:blipFill>
          <a:blip r:embed="rId5" cstate="print">
            <a:lum bright="10000" contrast="20000"/>
          </a:blip>
          <a:srcRect/>
          <a:stretch>
            <a:fillRect/>
          </a:stretch>
        </p:blipFill>
        <p:spPr bwMode="auto">
          <a:xfrm>
            <a:off x="357158" y="3786190"/>
            <a:ext cx="1895892" cy="1214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:\Фотографии\Карета\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0298" y="3786190"/>
            <a:ext cx="1858998" cy="1214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D:\Фотографии\Карета\Карета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5286388"/>
            <a:ext cx="1804456" cy="1214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D:\Фотографии\Карета\Карета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00298" y="5286388"/>
            <a:ext cx="1934209" cy="1246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0042"/>
            <a:ext cx="3184392" cy="393200"/>
          </a:xfrm>
        </p:spPr>
        <p:txBody>
          <a:bodyPr/>
          <a:lstStyle/>
          <a:p>
            <a:r>
              <a:rPr lang="ru-RU" sz="2400" dirty="0" smtClean="0">
                <a:latin typeface="+mn-lt"/>
              </a:rPr>
              <a:t> Парк верховой езды</a:t>
            </a:r>
            <a:endParaRPr lang="ru-RU" sz="2400" dirty="0"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844" y="928670"/>
            <a:ext cx="3500462" cy="5715040"/>
          </a:xfrm>
        </p:spPr>
        <p:txBody>
          <a:bodyPr>
            <a:normAutofit/>
          </a:bodyPr>
          <a:lstStyle/>
          <a:p>
            <a:pPr lvl="0"/>
            <a:endParaRPr lang="ru-RU" sz="800" dirty="0" smtClean="0">
              <a:latin typeface="Arial Black" pitchFamily="34" charset="0"/>
            </a:endParaRPr>
          </a:p>
          <a:p>
            <a:r>
              <a:rPr lang="ru-RU" sz="1000" b="1" i="1" dirty="0" smtClean="0"/>
              <a:t>Инициатива по созданию парка принадлежит семье Нагорных. В 1991 году клубники, родители с детьми начали расчистку и уборку территории. Сегодня в инициативную группу, наряду с клубниками входят десятки горожан, гостей города из других регионов и дальнего зарубежья. Делятся опытом и оказывают практическую помощь туристы-конники из Чехии и Германии, посетившие наш  Клуб.</a:t>
            </a:r>
            <a:endParaRPr lang="ru-RU" sz="1000" dirty="0" smtClean="0"/>
          </a:p>
          <a:p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786578" y="357166"/>
            <a:ext cx="2112822" cy="250324"/>
          </a:xfrm>
          <a:prstGeom prst="rect">
            <a:avLst/>
          </a:prstGeom>
          <a:ln>
            <a:noFill/>
          </a:ln>
        </p:spPr>
        <p:txBody>
          <a:bodyPr vert="horz" lIns="0" tIns="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Проект Особый Мир</a:t>
            </a:r>
            <a:endParaRPr kumimoji="0" lang="ru-RU" sz="1600" b="1" i="0" u="none" strike="noStrike" kern="1200" cap="none" spc="0" normalizeH="0" baseline="0" noProof="0" dirty="0">
              <a:ln w="635">
                <a:noFill/>
              </a:ln>
              <a:solidFill>
                <a:schemeClr val="accent4">
                  <a:tint val="90000"/>
                  <a:satMod val="125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2500306"/>
            <a:ext cx="335758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b="1" i="1" dirty="0" smtClean="0"/>
          </a:p>
          <a:p>
            <a:endParaRPr lang="ru-RU" sz="1400" b="1" i="1" dirty="0" smtClean="0"/>
          </a:p>
          <a:p>
            <a:endParaRPr lang="ru-RU" sz="1000" b="1" i="1" dirty="0" smtClean="0"/>
          </a:p>
          <a:p>
            <a:r>
              <a:rPr lang="ru-RU" sz="1000" b="1" i="1" dirty="0" smtClean="0"/>
              <a:t>Сегодня эта уникальная территория востребована и активно используется жителями и гостями города для семейного отдыха , конных прогулок и тренинга лошадей.</a:t>
            </a:r>
            <a:endParaRPr lang="ru-RU" sz="1000" dirty="0"/>
          </a:p>
        </p:txBody>
      </p:sp>
      <p:pic>
        <p:nvPicPr>
          <p:cNvPr id="7" name="Рисунок 6" descr="J:\Собрать все фото\Фото Ростов\Фото отобраные к печати\Парк верховой езды, единственный в ЮФО\IMG_9364.JPG"/>
          <p:cNvPicPr/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5786446" y="785794"/>
            <a:ext cx="1000132" cy="1960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J:\Собрать все фото\Фото Ростов\Фото отобраные к печати\Парк верховой езды, единственный в ЮФО\IMG_928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785794"/>
            <a:ext cx="1762951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J:\Собрать все фото\Фото Ростов\Фото отобраные к печати\Парк верховой езды, единственный в ЮФО\les-sentjabr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785794"/>
            <a:ext cx="2027334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:\Документы для формирования папки\Карта Парка верховой езды\Карта Парка верховой езды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929066"/>
            <a:ext cx="371477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J:\Собрать все фото\pevun-grish2.JPG"/>
          <p:cNvPicPr/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929059" y="3071811"/>
            <a:ext cx="1357322" cy="2071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J:\Собрать все фото\фото на горке весной\P4276330.JPG"/>
          <p:cNvPicPr/>
          <p:nvPr/>
        </p:nvPicPr>
        <p:blipFill>
          <a:blip r:embed="rId7" cstate="print"/>
          <a:srcRect l="6771" b="3936"/>
          <a:stretch>
            <a:fillRect/>
          </a:stretch>
        </p:blipFill>
        <p:spPr bwMode="auto">
          <a:xfrm>
            <a:off x="5357818" y="4929198"/>
            <a:ext cx="2000264" cy="1500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D:\Фотографии\Территория Ростов\IMG_8393.JPG"/>
          <p:cNvPicPr/>
          <p:nvPr/>
        </p:nvPicPr>
        <p:blipFill>
          <a:blip r:embed="rId8" cstate="print"/>
          <a:srcRect l="46330" t="13949" r="3275" b="-150"/>
          <a:stretch>
            <a:fillRect/>
          </a:stretch>
        </p:blipFill>
        <p:spPr bwMode="auto">
          <a:xfrm>
            <a:off x="7429520" y="3071810"/>
            <a:ext cx="1586972" cy="2092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J:\Собрать все фото\фото на горке весной\P4276360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29256" y="3071810"/>
            <a:ext cx="1857388" cy="1657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C:\Documents and Settings\Сотрудник_КВЕ\Рабочий стол\Новая папка\Коллаж Парк\P1010149_1.JPG"/>
          <p:cNvPicPr/>
          <p:nvPr/>
        </p:nvPicPr>
        <p:blipFill>
          <a:blip r:embed="rId10" cstate="print"/>
          <a:srcRect r="-116" b="16769"/>
          <a:stretch>
            <a:fillRect/>
          </a:stretch>
        </p:blipFill>
        <p:spPr bwMode="auto">
          <a:xfrm>
            <a:off x="4000496" y="5286388"/>
            <a:ext cx="1306972" cy="1140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 descr="D:\Фотографии\Территория Ростов\priroda4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00958" y="5357826"/>
            <a:ext cx="1511075" cy="1051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642918"/>
            <a:ext cx="3143272" cy="433762"/>
          </a:xfrm>
        </p:spPr>
        <p:txBody>
          <a:bodyPr/>
          <a:lstStyle/>
          <a:p>
            <a:r>
              <a:rPr lang="ru-RU" sz="2400" dirty="0" smtClean="0">
                <a:latin typeface="+mn-lt"/>
              </a:rPr>
              <a:t>Парк верховой езды</a:t>
            </a:r>
            <a:endParaRPr lang="ru-RU" sz="2400" dirty="0"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8596" y="1428736"/>
            <a:ext cx="3500462" cy="4929222"/>
          </a:xfrm>
        </p:spPr>
        <p:txBody>
          <a:bodyPr>
            <a:normAutofit/>
          </a:bodyPr>
          <a:lstStyle/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На сегодняшний день разработан генеральный план парка, его техническое решение. На его территории, согласно проекта, будут расположены:</a:t>
            </a: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Маршруты для верховой езды ( ныне действующие)</a:t>
            </a: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Трасса для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драйвинга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Кольцо для скакового тренинга лошадей</a:t>
            </a:r>
          </a:p>
          <a:p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Троеборная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трасса</a:t>
            </a: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Поле для конного поло</a:t>
            </a:r>
          </a:p>
          <a:p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Ландшафт, и состав зеленых насаждений лесопарка идеально подходят для создания уникального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конно-спортивного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объекта, а его удобное расположение позволит проводить сборы  конников со всего Южного Федерального округа.</a:t>
            </a:r>
          </a:p>
          <a:p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Реализация проекта позволит создать уникальные условия для полноценного  отдыха и занятий любителей – конников, тренинга лошадей по европейским стандартам; получить площадку для проведения любительских соревнований и шоу; площадку для  тренировок детей; место увлекательного зрелищного отдыха.</a:t>
            </a: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На Юге России – это единственный по масштабу и содержанию проект, его цель– сделать этот вид отдыха и спорта доступным каждой семье.</a:t>
            </a:r>
          </a:p>
          <a:p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429388" y="5357826"/>
            <a:ext cx="2571768" cy="135732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800" dirty="0" smtClean="0">
              <a:latin typeface="Arial Black" pitchFamily="34" charset="0"/>
            </a:endParaRPr>
          </a:p>
          <a:p>
            <a:endParaRPr lang="ru-RU" sz="800" dirty="0" smtClean="0">
              <a:latin typeface="Arial Black" pitchFamily="34" charset="0"/>
            </a:endParaRPr>
          </a:p>
          <a:p>
            <a:endParaRPr lang="ru-RU" sz="800" dirty="0" smtClean="0">
              <a:latin typeface="Arial Black" pitchFamily="34" charset="0"/>
            </a:endParaRPr>
          </a:p>
          <a:p>
            <a:endParaRPr lang="ru-RU" sz="800" dirty="0" smtClean="0">
              <a:latin typeface="Arial Black" pitchFamily="34" charset="0"/>
            </a:endParaRPr>
          </a:p>
          <a:p>
            <a:endParaRPr lang="ru-RU" sz="800" dirty="0" smtClean="0">
              <a:latin typeface="Arial Black" pitchFamily="34" charset="0"/>
            </a:endParaRPr>
          </a:p>
          <a:p>
            <a:r>
              <a:rPr lang="ru-RU" sz="800" dirty="0" smtClean="0">
                <a:latin typeface="Arial Black" pitchFamily="34" charset="0"/>
              </a:rPr>
              <a:t>Проблемы, препятствующие реализации проекта:</a:t>
            </a:r>
          </a:p>
          <a:p>
            <a:r>
              <a:rPr lang="ru-RU" sz="800" dirty="0" smtClean="0">
                <a:latin typeface="Arial Black" pitchFamily="34" charset="0"/>
              </a:rPr>
              <a:t>Отсутствие заинтересованности городской и областной администрации, высокая стоимость аренды земельного участка</a:t>
            </a:r>
          </a:p>
          <a:p>
            <a:endParaRPr lang="ru-RU" sz="800" dirty="0">
              <a:latin typeface="Arial Black" pitchFamily="34" charset="0"/>
            </a:endParaRPr>
          </a:p>
        </p:txBody>
      </p:sp>
      <p:pic>
        <p:nvPicPr>
          <p:cNvPr id="1026" name="Picture 2" descr="C:\Documents and Settings\Сотрудник_КВЕ\Рабочий стол\7f4621e681c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928670"/>
            <a:ext cx="1896506" cy="2190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Documents and Settings\Сотрудник_КВЕ\Рабочий стол\0_717bd_a0186b8a_XX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0756" y="928670"/>
            <a:ext cx="2350709" cy="2176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D:\Текущая работа\Фото для детского буклета\Это драйвинг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3357562"/>
            <a:ext cx="2393387" cy="1598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3714744" y="5357826"/>
            <a:ext cx="2571768" cy="135732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800" dirty="0" smtClean="0">
              <a:latin typeface="Arial Black" pitchFamily="34" charset="0"/>
            </a:endParaRPr>
          </a:p>
          <a:p>
            <a:r>
              <a:rPr lang="ru-RU" sz="800" dirty="0" smtClean="0">
                <a:latin typeface="Arial Black" pitchFamily="34" charset="0"/>
              </a:rPr>
              <a:t>Объем необходимых инвестиций для реализации проекта : </a:t>
            </a:r>
          </a:p>
          <a:p>
            <a:r>
              <a:rPr lang="ru-RU" sz="800" dirty="0" smtClean="0">
                <a:latin typeface="Arial Black" pitchFamily="34" charset="0"/>
              </a:rPr>
              <a:t>18 млн. </a:t>
            </a:r>
            <a:r>
              <a:rPr lang="ru-RU" sz="800" dirty="0" err="1" smtClean="0">
                <a:latin typeface="Arial Black" pitchFamily="34" charset="0"/>
              </a:rPr>
              <a:t>руб</a:t>
            </a:r>
            <a:endParaRPr lang="ru-RU" sz="800" dirty="0">
              <a:latin typeface="Arial Black" pitchFamily="34" charset="0"/>
            </a:endParaRPr>
          </a:p>
        </p:txBody>
      </p:sp>
      <p:pic>
        <p:nvPicPr>
          <p:cNvPr id="10" name="Рисунок 9" descr="D:\Фотографии\Интересные фото\coins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5500702"/>
            <a:ext cx="448574" cy="43504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Рисунок 10" descr="C:\Documents and Settings\Сотрудник_КВЕ\Рабочий стол\Новая папка\Фото для оформления\00073.pn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00826" y="5500702"/>
            <a:ext cx="357190" cy="357189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 l="13070"/>
          <a:stretch>
            <a:fillRect/>
          </a:stretch>
        </p:blipFill>
        <p:spPr bwMode="auto">
          <a:xfrm>
            <a:off x="4071934" y="3357562"/>
            <a:ext cx="1952612" cy="1639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6000760" y="285728"/>
            <a:ext cx="2549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b="1" dirty="0" smtClean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Проект Особый Мир</a:t>
            </a:r>
            <a:endParaRPr lang="ru-RU" b="1" dirty="0">
              <a:ln w="635">
                <a:noFill/>
              </a:ln>
              <a:solidFill>
                <a:schemeClr val="accent4">
                  <a:tint val="90000"/>
                  <a:satMod val="125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5720" y="1643050"/>
            <a:ext cx="4071966" cy="4929222"/>
          </a:xfrm>
        </p:spPr>
        <p:txBody>
          <a:bodyPr>
            <a:normAutofit/>
          </a:bodyPr>
          <a:lstStyle/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В Клубе работает и развивается Центр здоровья.</a:t>
            </a: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В настоящее время функционируют: массажный и косметический кабинеты, компактная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фитосауна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тренинговый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центр, проводятся курсы по здоровому питанию, ведут прием специалисты в области психологии ( в том числе детский психолог) и неврологии ( в том числе мануальной терапии).</a:t>
            </a: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Разработана  программа реабилитации лиц с алкогольной зависимостью</a:t>
            </a:r>
          </a:p>
          <a:p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Одним из приоритетных направлений деятельности Клуба верховой езды Татьяны Нагорной является создание условий для проведения занятий по терапевтической верховой езде и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иппотерапии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, привлечение внимания специалистов к новому реабилитационному направлению, сотрудничество  со специалистами и родственными организациями в России и за рубежом для обмена опытом и повышения квалификации сотрудников, подготовка волонтеров для помощи в проведении занятий с детьми.</a:t>
            </a: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Дети- инвалиды и подростки с проблемами здоровья могут не только отдохнуть и поправить свое здоровье, но и приобщиться к спорту, у них формируются практические навыки здорового образа жизни, они могут общаться со своими сверстниками.</a:t>
            </a:r>
          </a:p>
          <a:p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3786214" cy="822336"/>
          </a:xfrm>
        </p:spPr>
        <p:txBody>
          <a:bodyPr/>
          <a:lstStyle/>
          <a:p>
            <a:r>
              <a:rPr lang="ru-RU" sz="2400" dirty="0" smtClean="0">
                <a:latin typeface="+mn-lt"/>
              </a:rPr>
              <a:t>Центр здоровья</a:t>
            </a:r>
            <a:endParaRPr lang="ru-RU" sz="2400" dirty="0"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00760" y="285728"/>
            <a:ext cx="2549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b="1" dirty="0" smtClean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Проект Особый Мир</a:t>
            </a:r>
            <a:endParaRPr lang="ru-RU" b="1" dirty="0">
              <a:ln w="635">
                <a:noFill/>
              </a:ln>
              <a:solidFill>
                <a:schemeClr val="accent4">
                  <a:tint val="90000"/>
                  <a:satMod val="125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2330" y="2571744"/>
            <a:ext cx="1714512" cy="1500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Documents and Settings\Сотрудник_КВЕ\Рабочий стол\Новая папка\IMG_18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571744"/>
            <a:ext cx="2214578" cy="1476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Documents and Settings\Сотрудник_КВЕ\Рабочий стол\Новая папка\IMG_18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928670"/>
            <a:ext cx="1008117" cy="1511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C:\Documents and Settings\Сотрудник_КВЕ\Рабочий стол\Новая папка\IMG_18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72462" y="928670"/>
            <a:ext cx="994096" cy="1490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7" name="Picture 5" descr="C:\Documents and Settings\Сотрудник_КВЕ\Рабочий стол\Новая папка\Косметический кабинет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928670"/>
            <a:ext cx="2252495" cy="1500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8" name="Picture 6" descr="D:\Фотографии\Иппотерапия\Иппотерапия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4214818"/>
            <a:ext cx="1820282" cy="1214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9" name="Picture 7" descr="C:\Documents and Settings\Сотрудник_КВЕ\Рабочий стол\Новая папка\inv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29454" y="4214818"/>
            <a:ext cx="1844268" cy="1228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81" name="Picture 9" descr="C:\Documents and Settings\Сотрудник_КВЕ\Рабочий стол\inv1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29322" y="5500702"/>
            <a:ext cx="1857360" cy="1238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3613020" cy="464638"/>
          </a:xfrm>
        </p:spPr>
        <p:txBody>
          <a:bodyPr/>
          <a:lstStyle/>
          <a:p>
            <a:r>
              <a:rPr lang="ru-RU" sz="2400" dirty="0" smtClean="0">
                <a:latin typeface="+mn-lt"/>
              </a:rPr>
              <a:t>Проект Сапропель</a:t>
            </a:r>
            <a:endParaRPr lang="ru-RU" sz="2400" dirty="0"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282" y="857232"/>
            <a:ext cx="3143272" cy="5786478"/>
          </a:xfrm>
        </p:spPr>
        <p:txBody>
          <a:bodyPr>
            <a:normAutofit/>
          </a:bodyPr>
          <a:lstStyle/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Одно из направлений над которым уже работает  Клуб - это совместная, на протяжении полугода,  работа Клуба с Институтом сапропеля (Астрахань) и компанией «Сатурн», по созданию новых рабочих мест для современной молодежи и молодежи 50-60-х. Сейчас это одна из тем для защиты дипломов под руководством старейшин на конкурсной основе, и студенческой практики будущих мелиораторов. </a:t>
            </a: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В данный момент , проведя изыскания, будет привлечен весь штат сотрудников на правах партнеров. Разработка месторождения сапропеля позволит решить целый комплекс вопросов: очищение прудов,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запруживание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 рыбой, переработка грунта в удобрение, создание теплиц на этом грунте, выращивание и реализация сельхозпродукции в теплицах. </a:t>
            </a: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Техническим заданием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обусловленаэкологическая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очистка прудов, находящихся в Цимлянском районе Ростовской области, от донных отложений для рыборазведения с селективной выемкой продуктивного слоя сапропеля, пригодного для производства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органо-минеральных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удобрений и грунтов.</a:t>
            </a: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Объем продуктивного слоя для последующей фасовки и реализации составляет 420 тыс. м³</a:t>
            </a: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Доходность от продажи продукции 365 млн. руб.</a:t>
            </a: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Общие расходы на весь объем извлеченного донного ила</a:t>
            </a: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 138 млн. руб.</a:t>
            </a: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Ожидаемая проектная  прибыль 227 млн. руб.</a:t>
            </a: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72198" y="428604"/>
            <a:ext cx="2549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b="1" dirty="0" smtClean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Проект Особый Мир</a:t>
            </a:r>
            <a:endParaRPr lang="ru-RU" b="1" dirty="0">
              <a:ln w="635">
                <a:noFill/>
              </a:ln>
              <a:solidFill>
                <a:schemeClr val="accent4">
                  <a:tint val="90000"/>
                  <a:satMod val="125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050" name="Picture 2" descr="C:\Documents and Settings\Сотрудник_КВЕ\Рабочий стол\Безимени-2 (копия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3571876"/>
            <a:ext cx="1258887" cy="1843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Documents and Settings\Сотрудник_КВЕ\Рабочий стол\DSCF22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5572140"/>
            <a:ext cx="1238259" cy="928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C:\Documents and Settings\Сотрудник_КВЕ\Рабочий стол\DSCF226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3571876"/>
            <a:ext cx="3905277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C:\Documents and Settings\Сотрудник_КВЕ\Рабочий стол\Безымянный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1000108"/>
            <a:ext cx="2843204" cy="2359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3613020" cy="464638"/>
          </a:xfrm>
        </p:spPr>
        <p:txBody>
          <a:bodyPr/>
          <a:lstStyle/>
          <a:p>
            <a:r>
              <a:rPr lang="ru-RU" sz="2400" dirty="0" smtClean="0">
                <a:latin typeface="+mn-lt"/>
              </a:rPr>
              <a:t>Ола центр</a:t>
            </a:r>
            <a:endParaRPr lang="ru-RU" sz="2400" dirty="0"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282" y="857232"/>
            <a:ext cx="3429024" cy="5857916"/>
          </a:xfrm>
        </p:spPr>
        <p:txBody>
          <a:bodyPr>
            <a:normAutofit/>
          </a:bodyPr>
          <a:lstStyle/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Самый масштабный и амбициозный проект Клуба – создание на базе Филиала, в ст. Должанская, всероссийского </a:t>
            </a:r>
            <a:r>
              <a:rPr lang="ru-RU" sz="1000" dirty="0" smtClean="0"/>
              <a:t> 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конноспортивного комплекса с реабилитационным</a:t>
            </a:r>
            <a:r>
              <a:rPr lang="ru-RU" sz="1000" dirty="0" smtClean="0"/>
              <a:t> 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для лошадей «Ола центр».</a:t>
            </a:r>
          </a:p>
          <a:p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000" b="1" dirty="0" smtClean="0">
                <a:latin typeface="Arial" pitchFamily="34" charset="0"/>
                <a:cs typeface="Arial" pitchFamily="34" charset="0"/>
              </a:rPr>
              <a:t>Цель проекта: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Создание уникального всесезонного комплекса отдыха и развлечений, как высокоэффективного бизнеса с высоким качеством предоставления услуг (категория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Luxury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); создание эффективной инфраструктуры и базы для проведения соревнований по конным видам спорта на международном уровне; создание уникальной реабилитационной базы для спортивных лошадей.</a:t>
            </a:r>
          </a:p>
          <a:p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Основные объекты предполагаемого строительства: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Центральный вход, автобусная остановка, стоянка автобусов, зона парковки, офисное здание, трибуны для зрителей, зимний крытый манеж, летний манеж, корпус для реабилитации лошадей, конкурное поле, хранилище для кормов, медицинский центр, пресс-центр, VIP-зона, торговая зона, павильоны быстрого питания, мойка, туалеты, душевые, стадион-кросс, ресторан, гостиница, зона VIP-коттеджей, площадка для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автокемперов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, обучающий центр, газораспределительная станция, энергетическая подстанция , ЛЭП, котельная, здание для проживания персонала, очистные сооружения, аппаратная связи.</a:t>
            </a:r>
          </a:p>
          <a:p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72198" y="428604"/>
            <a:ext cx="2549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b="1" dirty="0" smtClean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Проект Особый Мир</a:t>
            </a:r>
            <a:endParaRPr lang="ru-RU" b="1" dirty="0">
              <a:ln w="635">
                <a:noFill/>
              </a:ln>
              <a:solidFill>
                <a:schemeClr val="accent4">
                  <a:tint val="90000"/>
                  <a:satMod val="125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104" name="Picture 8" descr="C:\Documents and Settings\Сотрудник_КВЕ\Рабочий стол\Д Фото2 План-схема ст Должанская.jpg"/>
          <p:cNvPicPr>
            <a:picLocks noChangeAspect="1" noChangeArrowheads="1"/>
          </p:cNvPicPr>
          <p:nvPr/>
        </p:nvPicPr>
        <p:blipFill>
          <a:blip r:embed="rId2"/>
          <a:srcRect l="690" t="2140" r="5040" b="14437"/>
          <a:stretch>
            <a:fillRect/>
          </a:stretch>
        </p:blipFill>
        <p:spPr bwMode="auto">
          <a:xfrm>
            <a:off x="4357686" y="1071546"/>
            <a:ext cx="4572032" cy="5572164"/>
          </a:xfrm>
          <a:prstGeom prst="rect">
            <a:avLst/>
          </a:prstGeom>
          <a:noFill/>
        </p:spPr>
      </p:pic>
      <p:sp>
        <p:nvSpPr>
          <p:cNvPr id="12" name="Стрелка влево 11"/>
          <p:cNvSpPr/>
          <p:nvPr/>
        </p:nvSpPr>
        <p:spPr>
          <a:xfrm rot="16200000">
            <a:off x="6893735" y="5822173"/>
            <a:ext cx="714380" cy="50006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105" name="Picture 9" descr="C:\Documents and Settings\Сотрудник_КВЕ\Рабочий стол\Новая папка\jpg0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652" y="5072074"/>
            <a:ext cx="2359836" cy="1571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Стрелка влево 13"/>
          <p:cNvSpPr/>
          <p:nvPr/>
        </p:nvSpPr>
        <p:spPr>
          <a:xfrm>
            <a:off x="5143504" y="5214950"/>
            <a:ext cx="857256" cy="214314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0" y="6429396"/>
            <a:ext cx="428628" cy="428604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3613020" cy="464638"/>
          </a:xfrm>
        </p:spPr>
        <p:txBody>
          <a:bodyPr/>
          <a:lstStyle/>
          <a:p>
            <a:r>
              <a:rPr lang="ru-RU" sz="2400" dirty="0" smtClean="0">
                <a:latin typeface="+mn-lt"/>
              </a:rPr>
              <a:t>Ола центр</a:t>
            </a:r>
            <a:endParaRPr lang="ru-RU" sz="2400" dirty="0"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1736" y="1285860"/>
            <a:ext cx="3286148" cy="357190"/>
          </a:xfrm>
        </p:spPr>
        <p:txBody>
          <a:bodyPr>
            <a:normAutofit fontScale="92500"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Схемы и генеральный план застройки</a:t>
            </a:r>
          </a:p>
          <a:p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72198" y="428604"/>
            <a:ext cx="2549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b="1" dirty="0" smtClean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Проект Особый Мир</a:t>
            </a:r>
            <a:endParaRPr lang="ru-RU" b="1" dirty="0">
              <a:ln w="635">
                <a:noFill/>
              </a:ln>
              <a:solidFill>
                <a:schemeClr val="accent4">
                  <a:tint val="90000"/>
                  <a:satMod val="125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7170" name="Picture 2" descr="C:\Documents and Settings\Сотрудник_КВЕ\Рабочий стол\Kalendar1.JPG"/>
          <p:cNvPicPr>
            <a:picLocks noChangeAspect="1" noChangeArrowheads="1"/>
          </p:cNvPicPr>
          <p:nvPr/>
        </p:nvPicPr>
        <p:blipFill>
          <a:blip r:embed="rId2"/>
          <a:srcRect l="3868" t="10169" b="6780"/>
          <a:stretch>
            <a:fillRect/>
          </a:stretch>
        </p:blipFill>
        <p:spPr bwMode="auto">
          <a:xfrm>
            <a:off x="428596" y="1785926"/>
            <a:ext cx="8182828" cy="4929222"/>
          </a:xfrm>
          <a:prstGeom prst="rect">
            <a:avLst/>
          </a:prstGeom>
          <a:noFill/>
        </p:spPr>
      </p:pic>
      <p:sp>
        <p:nvSpPr>
          <p:cNvPr id="6" name="Стрелка вниз 5"/>
          <p:cNvSpPr/>
          <p:nvPr/>
        </p:nvSpPr>
        <p:spPr>
          <a:xfrm>
            <a:off x="0" y="6429396"/>
            <a:ext cx="428628" cy="428604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2743200" cy="1176360"/>
          </a:xfrm>
        </p:spPr>
        <p:txBody>
          <a:bodyPr/>
          <a:lstStyle/>
          <a:p>
            <a:r>
              <a:rPr lang="ru-RU" sz="2000" dirty="0" smtClean="0">
                <a:ln w="9525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latin typeface="+mn-lt"/>
              </a:rPr>
              <a:t>Инициатор проекта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28596" y="1214422"/>
            <a:ext cx="4786346" cy="5038748"/>
          </a:xfrm>
        </p:spPr>
        <p:txBody>
          <a:bodyPr>
            <a:normAutofit lnSpcReduction="10000"/>
          </a:bodyPr>
          <a:lstStyle/>
          <a:p>
            <a:r>
              <a:rPr lang="ru-RU" sz="1200" dirty="0" smtClean="0">
                <a:latin typeface="Arial Black" pitchFamily="34" charset="0"/>
              </a:rPr>
              <a:t>Биографическая справка</a:t>
            </a:r>
          </a:p>
          <a:p>
            <a:endParaRPr lang="ru-RU" sz="1000" dirty="0" smtClean="0">
              <a:latin typeface="Arial Black" pitchFamily="34" charset="0"/>
            </a:endParaRPr>
          </a:p>
          <a:p>
            <a:r>
              <a:rPr lang="ru-RU" sz="1000" dirty="0" smtClean="0">
                <a:latin typeface="Arial Black" pitchFamily="34" charset="0"/>
              </a:rPr>
              <a:t>Татьяна Юрьевна Нагорная</a:t>
            </a:r>
          </a:p>
          <a:p>
            <a:r>
              <a:rPr lang="ru-RU" sz="1000" dirty="0" smtClean="0">
                <a:latin typeface="Arial Black" pitchFamily="34" charset="0"/>
              </a:rPr>
              <a:t>02.04.1963 г.р.</a:t>
            </a:r>
          </a:p>
          <a:p>
            <a:endParaRPr lang="ru-RU" sz="1000" dirty="0" smtClean="0">
              <a:latin typeface="Arial Black" pitchFamily="34" charset="0"/>
            </a:endParaRPr>
          </a:p>
          <a:p>
            <a:r>
              <a:rPr lang="ru-RU" sz="1000" dirty="0" smtClean="0">
                <a:latin typeface="Arial Black" pitchFamily="34" charset="0"/>
              </a:rPr>
              <a:t>Кандидат в мастера конного спорта, частный предприниматель, основатель , владелец и Президент частного Клуба верховой езды.</a:t>
            </a:r>
          </a:p>
          <a:p>
            <a:r>
              <a:rPr lang="ru-RU" sz="1000" dirty="0" smtClean="0">
                <a:latin typeface="Arial Black" pitchFamily="34" charset="0"/>
              </a:rPr>
              <a:t>Учредитель Кубка  памяти А.А. </a:t>
            </a:r>
            <a:r>
              <a:rPr lang="ru-RU" sz="1000" dirty="0" err="1" smtClean="0">
                <a:latin typeface="Arial Black" pitchFamily="34" charset="0"/>
              </a:rPr>
              <a:t>Жагорова</a:t>
            </a:r>
            <a:r>
              <a:rPr lang="ru-RU" sz="1000" dirty="0" smtClean="0">
                <a:latin typeface="Arial Black" pitchFamily="34" charset="0"/>
              </a:rPr>
              <a:t>.</a:t>
            </a:r>
          </a:p>
          <a:p>
            <a:r>
              <a:rPr lang="ru-RU" sz="800" i="1" dirty="0" smtClean="0">
                <a:latin typeface="Arial Black" pitchFamily="34" charset="0"/>
              </a:rPr>
              <a:t>Существующее сегодня семейное дело – Клуб верховой езды и опыт спортсмена – конника и </a:t>
            </a:r>
            <a:r>
              <a:rPr lang="ru-RU" sz="800" i="1" dirty="0" err="1" smtClean="0">
                <a:latin typeface="Arial Black" pitchFamily="34" charset="0"/>
              </a:rPr>
              <a:t>коневладельца</a:t>
            </a:r>
            <a:r>
              <a:rPr lang="ru-RU" sz="800" i="1" dirty="0" smtClean="0">
                <a:latin typeface="Arial Black" pitchFamily="34" charset="0"/>
              </a:rPr>
              <a:t>, сформировались из юношеского увлечения. </a:t>
            </a:r>
          </a:p>
          <a:p>
            <a:r>
              <a:rPr lang="ru-RU" sz="800" i="1" dirty="0" smtClean="0">
                <a:latin typeface="Arial Black" pitchFamily="34" charset="0"/>
              </a:rPr>
              <a:t>Была поставлена амбициозная цель -  достичь успехов в большом спорте на лошадях российского разведения. За 8 лет работы три лошади Клуба стали чемпионами России, абсолютной чемпионкой России, выигран этап кубка Мира, одна из лошадей стала кандидат </a:t>
            </a:r>
            <a:r>
              <a:rPr lang="ru-RU" sz="800" i="1" dirty="0" err="1" smtClean="0">
                <a:latin typeface="Arial Black" pitchFamily="34" charset="0"/>
              </a:rPr>
              <a:t>ом</a:t>
            </a:r>
            <a:r>
              <a:rPr lang="ru-RU" sz="800" i="1" dirty="0" smtClean="0">
                <a:latin typeface="Arial Black" pitchFamily="34" charset="0"/>
              </a:rPr>
              <a:t> в сборную России на Олимпийские игры, выращенная в Краснодарском крае лошадь Ола трижды становилась обладательницей титула «Лучшая лошадь России». Достичь такого результата удалось благодаря кропотливой работе по поиску перспективных молодых лошадей в отечественных коневодческих хозяйствах, успешному формированию пар спортсмен-лошадь и созданию условий для их системной подготовки. </a:t>
            </a:r>
          </a:p>
          <a:p>
            <a:r>
              <a:rPr lang="ru-RU" sz="800" i="1" dirty="0" smtClean="0">
                <a:latin typeface="Arial Black" pitchFamily="34" charset="0"/>
              </a:rPr>
              <a:t>После развала системы конного спорта в ЮФО, став спонсором и организатором многочисленных спортивных соревнований, объединившим спортсменов-конников всех регионов, создавала детские конные спортивные школы в Ростове, Новочеркасске, Краснодарском крае. По просьбе президента в Азербайджане оказывала помощь в организации и проведении международных соревнований, спонсируя участие наших детей, где они стали чемпионами среди юниоров.</a:t>
            </a:r>
          </a:p>
          <a:p>
            <a:r>
              <a:rPr lang="ru-RU" sz="800" i="1" dirty="0" smtClean="0">
                <a:latin typeface="Arial Black" pitchFamily="34" charset="0"/>
              </a:rPr>
              <a:t>В настоящее время, завершив карьеру в профессиональном спорте, Т. Нагорная направляет полученные огромный опыт и знания на развитие любительского конного спорта; популяризацию частного </a:t>
            </a:r>
            <a:r>
              <a:rPr lang="ru-RU" sz="800" i="1" dirty="0" err="1" smtClean="0">
                <a:latin typeface="Arial Black" pitchFamily="34" charset="0"/>
              </a:rPr>
              <a:t>коневладения</a:t>
            </a:r>
            <a:r>
              <a:rPr lang="ru-RU" sz="800" i="1" dirty="0" smtClean="0">
                <a:latin typeface="Arial Black" pitchFamily="34" charset="0"/>
              </a:rPr>
              <a:t> ; здорового образа жизни ; реализацию социально значимых программ ; развитие семейного отдыха и восстановление экологии ;создание Центра развития с конным делопроизводством, с профориентацией детей , школьников и студентов; создание рабочих мест при разработке и обслуживании Парка верховой езды,  и Курорта с лошадью (всероссийской базы для реабилитации и подготовки команды троеборцев к Олимпийским играм).</a:t>
            </a:r>
          </a:p>
          <a:p>
            <a:r>
              <a:rPr lang="ru-RU" sz="800" i="1" dirty="0" smtClean="0">
                <a:latin typeface="Arial Black" pitchFamily="34" charset="0"/>
              </a:rPr>
              <a:t>Очередная цель – вывести троеборцев на олимпийский пьедестал.</a:t>
            </a:r>
          </a:p>
          <a:p>
            <a:endParaRPr lang="ru-RU" sz="800" dirty="0" smtClean="0">
              <a:latin typeface="Arial Black" pitchFamily="34" charset="0"/>
            </a:endParaRPr>
          </a:p>
          <a:p>
            <a:endParaRPr lang="ru-RU" sz="800" dirty="0" smtClean="0">
              <a:latin typeface="Arial Black" pitchFamily="34" charset="0"/>
            </a:endParaRPr>
          </a:p>
          <a:p>
            <a:endParaRPr lang="ru-RU" sz="800" dirty="0" smtClean="0">
              <a:latin typeface="Arial Black" pitchFamily="34" charset="0"/>
            </a:endParaRPr>
          </a:p>
          <a:p>
            <a:endParaRPr lang="ru-RU" dirty="0"/>
          </a:p>
        </p:txBody>
      </p:sp>
      <p:pic>
        <p:nvPicPr>
          <p:cNvPr id="5" name="Содержимое 4" descr="Нагорная официальное фото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429256" y="1857363"/>
            <a:ext cx="3496145" cy="4229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3613020" cy="464638"/>
          </a:xfrm>
        </p:spPr>
        <p:txBody>
          <a:bodyPr/>
          <a:lstStyle/>
          <a:p>
            <a:r>
              <a:rPr lang="ru-RU" sz="2400" dirty="0" smtClean="0">
                <a:latin typeface="+mn-lt"/>
              </a:rPr>
              <a:t>Ола центр</a:t>
            </a:r>
            <a:endParaRPr lang="ru-RU" sz="2400" dirty="0"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57488" y="857232"/>
            <a:ext cx="2643206" cy="357190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План размещения  объектов</a:t>
            </a:r>
          </a:p>
          <a:p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72198" y="428604"/>
            <a:ext cx="2549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b="1" dirty="0" smtClean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Проект Особый Мир</a:t>
            </a:r>
            <a:endParaRPr lang="ru-RU" b="1" dirty="0">
              <a:ln w="635">
                <a:noFill/>
              </a:ln>
              <a:solidFill>
                <a:schemeClr val="accent4">
                  <a:tint val="90000"/>
                  <a:satMod val="125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 descr="C:\Documents and Settings\Сотрудник_КВЕ\Рабочий стол\Публикация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214422"/>
            <a:ext cx="8429684" cy="5488435"/>
          </a:xfrm>
          <a:prstGeom prst="rect">
            <a:avLst/>
          </a:prstGeom>
          <a:noFill/>
        </p:spPr>
      </p:pic>
      <p:sp>
        <p:nvSpPr>
          <p:cNvPr id="7" name="Стрелка вниз 6"/>
          <p:cNvSpPr/>
          <p:nvPr/>
        </p:nvSpPr>
        <p:spPr>
          <a:xfrm>
            <a:off x="0" y="6429396"/>
            <a:ext cx="428628" cy="428604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3613020" cy="464638"/>
          </a:xfrm>
        </p:spPr>
        <p:txBody>
          <a:bodyPr/>
          <a:lstStyle/>
          <a:p>
            <a:r>
              <a:rPr lang="ru-RU" sz="2400" dirty="0" smtClean="0">
                <a:latin typeface="+mn-lt"/>
              </a:rPr>
              <a:t>Ола центр</a:t>
            </a:r>
            <a:endParaRPr lang="ru-RU" sz="2400" dirty="0"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282" y="857232"/>
            <a:ext cx="1928826" cy="5786478"/>
          </a:xfrm>
        </p:spPr>
        <p:txBody>
          <a:bodyPr>
            <a:normAutofit/>
          </a:bodyPr>
          <a:lstStyle/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Поэтапная реализация проекта уже начата:</a:t>
            </a: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Оформлено право аренды земельного участка площадью 3,63 Га на 49 лет с правом выкупа, приобретена в собственность конеферма площадью 1096,2 кв.м.</a:t>
            </a: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В настоящее время круглогодично функционирует и  используется арендаторами  конюшня и часть гостевых комнат. В осенне-зимний период территория используется для реабилитации и восстановления скаковых лошадей из частной конюшни. В летний период времени  организованы туры выходного дня, недельные туры для отдыхающих-любителей лошадей, детский лагерь  отдыха  по проекту «Дети как партнеры»,  автопробеги по побережью с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фотосессией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, работа студенческих групп по проекту «Путевка в жизнь», выездные  пикники для пенсионеров по проекту «Второе дыхание»</a:t>
            </a: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Проводятся любительские  соревнования по  конкуру и выездке</a:t>
            </a:r>
          </a:p>
          <a:p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72198" y="428604"/>
            <a:ext cx="2549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b="1" dirty="0" smtClean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Проект Особый Мир</a:t>
            </a:r>
            <a:endParaRPr lang="ru-RU" b="1" dirty="0">
              <a:ln w="635">
                <a:noFill/>
              </a:ln>
              <a:solidFill>
                <a:schemeClr val="accent4">
                  <a:tint val="90000"/>
                  <a:satMod val="125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123" name="Picture 3" descr="C:\Documents and Settings\Сотрудник_КВЕ\Рабочий стол\Изображение 043.jpg"/>
          <p:cNvPicPr>
            <a:picLocks noChangeAspect="1" noChangeArrowheads="1"/>
          </p:cNvPicPr>
          <p:nvPr/>
        </p:nvPicPr>
        <p:blipFill>
          <a:blip r:embed="rId2" cstate="print"/>
          <a:srcRect l="21951" t="2274" b="10661"/>
          <a:stretch>
            <a:fillRect/>
          </a:stretch>
        </p:blipFill>
        <p:spPr bwMode="auto">
          <a:xfrm rot="5400000">
            <a:off x="4536281" y="535761"/>
            <a:ext cx="2286016" cy="35004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Текст 2"/>
          <p:cNvSpPr txBox="1">
            <a:spLocks/>
          </p:cNvSpPr>
          <p:nvPr/>
        </p:nvSpPr>
        <p:spPr>
          <a:xfrm>
            <a:off x="5072066" y="928670"/>
            <a:ext cx="1643074" cy="285752"/>
          </a:xfrm>
          <a:prstGeom prst="rect">
            <a:avLst/>
          </a:prstGeom>
        </p:spPr>
        <p:txBody>
          <a:bodyPr vert="horz" lIns="45720" rIns="4572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План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участка с конюшней</a:t>
            </a: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124" name="Picture 4" descr="C:\Documents and Settings\Сотрудник_КВЕ\Рабочий стол\_DSC32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1000108"/>
            <a:ext cx="1643074" cy="1096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5" name="Picture 5" descr="C:\Documents and Settings\Сотрудник_КВЕ\Рабочий стол\_DSC32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2000240"/>
            <a:ext cx="1634001" cy="1090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6" name="Picture 6" descr="D:\Должанка\Фото\more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8082" y="928670"/>
            <a:ext cx="1650966" cy="1096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D:\Должанка\Фото\Дети в Должанке\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0298" y="3000372"/>
            <a:ext cx="1641789" cy="970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7" name="Picture 7" descr="J:\Собрать все фото\Фото Должанка\Территория должанки\d_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357562"/>
            <a:ext cx="1686821" cy="1163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8" name="Picture 8" descr="J:\Собрать все фото\Фото Должанка\Спорт в Должанке\спорт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8992" y="3857628"/>
            <a:ext cx="1709724" cy="1244433"/>
          </a:xfrm>
          <a:prstGeom prst="rect">
            <a:avLst/>
          </a:prstGeom>
          <a:noFill/>
        </p:spPr>
      </p:pic>
      <p:pic>
        <p:nvPicPr>
          <p:cNvPr id="5129" name="Picture 9" descr="J:\Собрать все фото\Фото Должанка\Спорт в Должанке\спорт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00364" y="4857760"/>
            <a:ext cx="1725599" cy="1190378"/>
          </a:xfrm>
          <a:prstGeom prst="rect">
            <a:avLst/>
          </a:prstGeom>
          <a:noFill/>
        </p:spPr>
      </p:pic>
      <p:pic>
        <p:nvPicPr>
          <p:cNvPr id="5130" name="Picture 10" descr="C:\Documents and Settings\Сотрудник_КВЕ\Рабочий стол\konush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58082" y="2071678"/>
            <a:ext cx="1643039" cy="1232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31" name="Picture 11" descr="C:\Documents and Settings\Сотрудник_КВЕ\Рабочий стол\00002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14942" y="3571876"/>
            <a:ext cx="2083933" cy="1465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Стрелка вниз 15"/>
          <p:cNvSpPr/>
          <p:nvPr/>
        </p:nvSpPr>
        <p:spPr>
          <a:xfrm>
            <a:off x="0" y="6429396"/>
            <a:ext cx="428628" cy="428604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3613020" cy="464638"/>
          </a:xfrm>
        </p:spPr>
        <p:txBody>
          <a:bodyPr/>
          <a:lstStyle/>
          <a:p>
            <a:r>
              <a:rPr lang="ru-RU" sz="2400" dirty="0" smtClean="0">
                <a:latin typeface="+mn-lt"/>
              </a:rPr>
              <a:t>Ола центр</a:t>
            </a:r>
            <a:endParaRPr lang="ru-RU" sz="2400" dirty="0"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857232"/>
            <a:ext cx="3643306" cy="5857916"/>
          </a:xfrm>
        </p:spPr>
        <p:txBody>
          <a:bodyPr>
            <a:normAutofit/>
          </a:bodyPr>
          <a:lstStyle/>
          <a:p>
            <a:r>
              <a:rPr lang="ru-RU" sz="1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Развитие комплекса</a:t>
            </a:r>
          </a:p>
          <a:p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72198" y="428604"/>
            <a:ext cx="2549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b="1" dirty="0" smtClean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Проект Особый Мир</a:t>
            </a:r>
            <a:endParaRPr lang="ru-RU" b="1" dirty="0">
              <a:ln w="635">
                <a:noFill/>
              </a:ln>
              <a:solidFill>
                <a:schemeClr val="accent4">
                  <a:tint val="90000"/>
                  <a:satMod val="125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214282" y="857232"/>
            <a:ext cx="2428892" cy="5786478"/>
          </a:xfrm>
          <a:prstGeom prst="rect">
            <a:avLst/>
          </a:prstGeom>
        </p:spPr>
        <p:txBody>
          <a:bodyPr vert="horz" lIns="45720" rIns="4572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Текст 2"/>
          <p:cNvSpPr txBox="1">
            <a:spLocks/>
          </p:cNvSpPr>
          <p:nvPr/>
        </p:nvSpPr>
        <p:spPr>
          <a:xfrm>
            <a:off x="142844" y="928670"/>
            <a:ext cx="2652730" cy="5776954"/>
          </a:xfrm>
          <a:prstGeom prst="rect">
            <a:avLst/>
          </a:prstGeom>
        </p:spPr>
        <p:txBody>
          <a:bodyPr vert="horz" lIns="45720" rIns="4572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lang="ru-RU" sz="1200" b="1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Реабилитационная</a:t>
            </a:r>
            <a:r>
              <a:rPr kumimoji="0" lang="ru-RU" sz="1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база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(краткий перечень направлений)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Конная трасса по берегу моря 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(специально отведена еще в советское время) для  круглогодичного тренинга в воде и восстановления сухожилий у лошадей.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ru-RU" sz="1000" b="1" baseline="0" dirty="0" smtClean="0">
                <a:latin typeface="Arial" pitchFamily="34" charset="0"/>
                <a:cs typeface="Arial" pitchFamily="34" charset="0"/>
              </a:rPr>
              <a:t>Грязевые ванны для конечностей </a:t>
            </a:r>
            <a:r>
              <a:rPr lang="ru-RU" sz="1000" baseline="0" dirty="0" smtClean="0">
                <a:latin typeface="Arial" pitchFamily="34" charset="0"/>
                <a:cs typeface="Arial" pitchFamily="34" charset="0"/>
              </a:rPr>
              <a:t>из лечебной грязи лиманов.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lang="ru-RU" sz="1000" baseline="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20000"/>
              </a:spcBef>
              <a:buClr>
                <a:schemeClr val="accent3"/>
              </a:buClr>
              <a:buSzPct val="95000"/>
            </a:pP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Плавательный бассейн с морской водой 100х4 м 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для укрепления нервной системы и развития мускулатуры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lang="ru-RU" sz="1000" baseline="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Солярий, </a:t>
            </a:r>
            <a:r>
              <a:rPr lang="ru-RU" sz="1000" b="1" dirty="0" err="1" smtClean="0">
                <a:latin typeface="Arial" pitchFamily="34" charset="0"/>
                <a:cs typeface="Arial" pitchFamily="34" charset="0"/>
              </a:rPr>
              <a:t>водилка</a:t>
            </a: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lang="ru-RU" sz="1000" b="1" baseline="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lang="ru-RU" sz="1000" b="1" baseline="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lang="ru-RU" sz="1000" b="1" baseline="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ru-RU" sz="1000" b="1" baseline="0" dirty="0" err="1" smtClean="0">
                <a:latin typeface="Arial" pitchFamily="34" charset="0"/>
                <a:cs typeface="Arial" pitchFamily="34" charset="0"/>
              </a:rPr>
              <a:t>Ветклиника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  (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оперблок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,  как опция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1000" b="1" baseline="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146" name="Picture 2" descr="C:\Documents and Settings\Сотрудник_КВЕ\Рабочий стол\IMG_0866.JPG"/>
          <p:cNvPicPr>
            <a:picLocks noChangeAspect="1" noChangeArrowheads="1"/>
          </p:cNvPicPr>
          <p:nvPr/>
        </p:nvPicPr>
        <p:blipFill>
          <a:blip r:embed="rId2" cstate="print"/>
          <a:srcRect b="4844"/>
          <a:stretch>
            <a:fillRect/>
          </a:stretch>
        </p:blipFill>
        <p:spPr bwMode="auto">
          <a:xfrm>
            <a:off x="3071802" y="857232"/>
            <a:ext cx="1700199" cy="1214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 descr="C:\Documents and Settings\Сотрудник_КВЕ\Рабочий стол\IMG_15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857232"/>
            <a:ext cx="2184400" cy="1196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4" descr="C:\Documents and Settings\Сотрудник_КВЕ\Рабочий стол\Новая папка\basen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2214554"/>
            <a:ext cx="1714512" cy="1357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9" name="Picture 5" descr="C:\Documents and Settings\Сотрудник_КВЕ\Рабочий стол\Новая папка\pool_2.jpg"/>
          <p:cNvPicPr>
            <a:picLocks noChangeAspect="1" noChangeArrowheads="1"/>
          </p:cNvPicPr>
          <p:nvPr/>
        </p:nvPicPr>
        <p:blipFill>
          <a:blip r:embed="rId5" cstate="print"/>
          <a:srcRect t="19836"/>
          <a:stretch>
            <a:fillRect/>
          </a:stretch>
        </p:blipFill>
        <p:spPr bwMode="auto">
          <a:xfrm>
            <a:off x="5286380" y="2214554"/>
            <a:ext cx="1309680" cy="140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0" name="Picture 6" descr="C:\Documents and Settings\Сотрудник_КВЕ\Рабочий стол\Новая папка\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5286388"/>
            <a:ext cx="1047744" cy="1365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1" name="Picture 7" descr="C:\Documents and Settings\Сотрудник_КВЕ\Рабочий стол\Новая папка\1301315018_06.jpg"/>
          <p:cNvPicPr>
            <a:picLocks noChangeAspect="1" noChangeArrowheads="1"/>
          </p:cNvPicPr>
          <p:nvPr/>
        </p:nvPicPr>
        <p:blipFill>
          <a:blip r:embed="rId7"/>
          <a:srcRect l="471" b="4268"/>
          <a:stretch>
            <a:fillRect/>
          </a:stretch>
        </p:blipFill>
        <p:spPr bwMode="auto">
          <a:xfrm>
            <a:off x="4286248" y="5286388"/>
            <a:ext cx="1894549" cy="1409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2" name="Picture 8" descr="C:\Documents and Settings\Сотрудник_КВЕ\Рабочий стол\Новая папка\Ветклиника\1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65574" y="5286388"/>
            <a:ext cx="1841356" cy="1423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3" name="Picture 9" descr="C:\Documents and Settings\Сотрудник_КВЕ\Рабочий стол\solar3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71802" y="3643314"/>
            <a:ext cx="2103442" cy="1527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4" name="Picture 10" descr="C:\Documents and Settings\Сотрудник_КВЕ\Рабочий стол\vodil1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57818" y="3714752"/>
            <a:ext cx="2032004" cy="1334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Стрелка вниз 15"/>
          <p:cNvSpPr/>
          <p:nvPr/>
        </p:nvSpPr>
        <p:spPr>
          <a:xfrm>
            <a:off x="0" y="6429396"/>
            <a:ext cx="428628" cy="428604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3613020" cy="464638"/>
          </a:xfrm>
        </p:spPr>
        <p:txBody>
          <a:bodyPr/>
          <a:lstStyle/>
          <a:p>
            <a:r>
              <a:rPr lang="ru-RU" sz="2400" dirty="0" smtClean="0">
                <a:latin typeface="+mn-lt"/>
              </a:rPr>
              <a:t>Ола центр</a:t>
            </a:r>
            <a:endParaRPr lang="ru-RU" sz="2400" dirty="0"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7158" y="857232"/>
            <a:ext cx="2214578" cy="5572164"/>
          </a:xfrm>
        </p:spPr>
        <p:txBody>
          <a:bodyPr>
            <a:normAutofit/>
          </a:bodyPr>
          <a:lstStyle/>
          <a:p>
            <a:r>
              <a:rPr lang="ru-RU" sz="1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Развитие комплекса</a:t>
            </a:r>
          </a:p>
          <a:p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Организация и строительство </a:t>
            </a:r>
            <a:r>
              <a:rPr lang="ru-RU" sz="1000" b="1" dirty="0" err="1" smtClean="0">
                <a:latin typeface="Arial" pitchFamily="34" charset="0"/>
                <a:cs typeface="Arial" pitchFamily="34" charset="0"/>
              </a:rPr>
              <a:t>автокемпинга</a:t>
            </a:r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Один из первых шагов по обеспечению комфортного отдыха – организация площадки для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автокемперов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Автомобильными кемпингами называются места для автотуристов, на которых есть выделенная территория, оборудованная местами для стоянки машин, с подведенным электричеством и специальными системами закачки воды и сливом отходов. Также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автокемпинги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обязательно должны быть оборудованы стационарными душевыми и туалетами, а также местами для установки палаток или облегченными домиками, которые называются бунгало, имеющими все удобства.</a:t>
            </a: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Организация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автокемпинга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будет производиться по стандартам </a:t>
            </a:r>
            <a:r>
              <a:rPr lang="en-US" sz="1000" b="1" dirty="0" smtClean="0">
                <a:latin typeface="Arial" pitchFamily="34" charset="0"/>
                <a:cs typeface="Arial" pitchFamily="34" charset="0"/>
              </a:rPr>
              <a:t>ADAC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для включения в официальный международный  перечень 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автокемпингов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000" b="1" dirty="0" smtClean="0">
                <a:latin typeface="Arial" pitchFamily="34" charset="0"/>
                <a:cs typeface="Arial" pitchFamily="34" charset="0"/>
              </a:rPr>
              <a:t>ADAC/</a:t>
            </a:r>
            <a:r>
              <a:rPr lang="en-US" sz="1000" b="1" dirty="0" err="1" smtClean="0">
                <a:latin typeface="Arial" pitchFamily="34" charset="0"/>
                <a:cs typeface="Arial" pitchFamily="34" charset="0"/>
              </a:rPr>
              <a:t>Hymer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Количество стояночных мест 60,</a:t>
            </a: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Количество  гостевых комнат 5</a:t>
            </a:r>
          </a:p>
          <a:p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endParaRPr lang="ru-RU" sz="1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ru-RU" sz="1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72198" y="428604"/>
            <a:ext cx="2549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b="1" dirty="0" smtClean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Проект Особый Мир</a:t>
            </a:r>
            <a:endParaRPr lang="ru-RU" b="1" dirty="0">
              <a:ln w="635">
                <a:noFill/>
              </a:ln>
              <a:solidFill>
                <a:schemeClr val="accent4">
                  <a:tint val="90000"/>
                  <a:satMod val="125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0" y="6429396"/>
            <a:ext cx="428628" cy="428604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D:\Автокемпинг\DSC_1826.JPG"/>
          <p:cNvPicPr>
            <a:picLocks noChangeAspect="1" noChangeArrowheads="1"/>
          </p:cNvPicPr>
          <p:nvPr/>
        </p:nvPicPr>
        <p:blipFill>
          <a:blip r:embed="rId2" cstate="print"/>
          <a:srcRect l="22379" r="26897" b="2902"/>
          <a:stretch>
            <a:fillRect/>
          </a:stretch>
        </p:blipFill>
        <p:spPr bwMode="auto">
          <a:xfrm>
            <a:off x="7929586" y="5143512"/>
            <a:ext cx="1000132" cy="128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D:\Автокемпинг\IMG_30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2643181"/>
            <a:ext cx="3464743" cy="2309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D:\Автокемпинг\фотки кемпинг\8.jpg"/>
          <p:cNvPicPr>
            <a:picLocks noChangeAspect="1" noChangeArrowheads="1"/>
          </p:cNvPicPr>
          <p:nvPr/>
        </p:nvPicPr>
        <p:blipFill>
          <a:blip r:embed="rId4" cstate="print"/>
          <a:srcRect l="20800" r="13089"/>
          <a:stretch>
            <a:fillRect/>
          </a:stretch>
        </p:blipFill>
        <p:spPr bwMode="auto">
          <a:xfrm>
            <a:off x="2714612" y="5143512"/>
            <a:ext cx="1214446" cy="128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 descr="D:\Автокемпинг\фотки кемпинг\x_cac0c6a6.jpg"/>
          <p:cNvPicPr>
            <a:picLocks noChangeAspect="1" noChangeArrowheads="1"/>
          </p:cNvPicPr>
          <p:nvPr/>
        </p:nvPicPr>
        <p:blipFill>
          <a:blip r:embed="rId5"/>
          <a:srcRect l="4926" r="327" b="22136"/>
          <a:stretch>
            <a:fillRect/>
          </a:stretch>
        </p:blipFill>
        <p:spPr bwMode="auto">
          <a:xfrm>
            <a:off x="5037664" y="857232"/>
            <a:ext cx="3949701" cy="171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2" name="Picture 8" descr="D:\Автокемпинг\фотки кемпинг\x_24e37da1.jpg"/>
          <p:cNvPicPr>
            <a:picLocks noChangeAspect="1" noChangeArrowheads="1"/>
          </p:cNvPicPr>
          <p:nvPr/>
        </p:nvPicPr>
        <p:blipFill>
          <a:blip r:embed="rId6"/>
          <a:srcRect l="15113" b="-537"/>
          <a:stretch>
            <a:fillRect/>
          </a:stretch>
        </p:blipFill>
        <p:spPr bwMode="auto">
          <a:xfrm>
            <a:off x="2714612" y="2643181"/>
            <a:ext cx="2643206" cy="2353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3" name="Picture 9" descr="D:\Автокемпинг\фотки кемпинг\012_s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00496" y="5143512"/>
            <a:ext cx="1888219" cy="128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4" name="Picture 10" descr="C:\Documents and Settings\Сотрудник_КВЕ\Рабочий стол\_DSC3224.JPG"/>
          <p:cNvPicPr>
            <a:picLocks noChangeAspect="1" noChangeArrowheads="1"/>
          </p:cNvPicPr>
          <p:nvPr/>
        </p:nvPicPr>
        <p:blipFill>
          <a:blip r:embed="rId8" cstate="print"/>
          <a:srcRect l="10065"/>
          <a:stretch>
            <a:fillRect/>
          </a:stretch>
        </p:blipFill>
        <p:spPr bwMode="auto">
          <a:xfrm>
            <a:off x="2692782" y="928670"/>
            <a:ext cx="2213562" cy="1643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5" name="Picture 11" descr="D:\Автокемпинг\фотки кемпинг\articles-tourism_eurocamp4.jpg"/>
          <p:cNvPicPr>
            <a:picLocks noChangeAspect="1" noChangeArrowheads="1"/>
          </p:cNvPicPr>
          <p:nvPr/>
        </p:nvPicPr>
        <p:blipFill>
          <a:blip r:embed="rId9"/>
          <a:srcRect l="-625" b="12500"/>
          <a:stretch>
            <a:fillRect/>
          </a:stretch>
        </p:blipFill>
        <p:spPr bwMode="auto">
          <a:xfrm>
            <a:off x="5929322" y="5143512"/>
            <a:ext cx="1943099" cy="1267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3613020" cy="464638"/>
          </a:xfrm>
        </p:spPr>
        <p:txBody>
          <a:bodyPr/>
          <a:lstStyle/>
          <a:p>
            <a:r>
              <a:rPr lang="ru-RU" sz="2400" dirty="0" smtClean="0">
                <a:latin typeface="+mn-lt"/>
              </a:rPr>
              <a:t>Наши </a:t>
            </a:r>
            <a:r>
              <a:rPr lang="ru-RU" sz="2400" dirty="0" err="1" smtClean="0">
                <a:latin typeface="+mn-lt"/>
              </a:rPr>
              <a:t>бизнес-партнеры</a:t>
            </a:r>
            <a:endParaRPr lang="ru-RU" sz="2400" dirty="0"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282" y="857232"/>
            <a:ext cx="8715436" cy="5786478"/>
          </a:xfrm>
        </p:spPr>
        <p:txBody>
          <a:bodyPr>
            <a:normAutofit/>
          </a:bodyPr>
          <a:lstStyle/>
          <a:p>
            <a:r>
              <a:rPr lang="ru-RU" sz="1900" dirty="0" smtClean="0"/>
              <a:t>Русская школа управления</a:t>
            </a:r>
          </a:p>
          <a:p>
            <a:endParaRPr lang="ru-RU" sz="1900" dirty="0" smtClean="0"/>
          </a:p>
          <a:p>
            <a:endParaRPr lang="ru-RU" sz="1900" dirty="0" smtClean="0"/>
          </a:p>
          <a:p>
            <a:r>
              <a:rPr lang="ru-RU" sz="1900" dirty="0" smtClean="0"/>
              <a:t>Центр «Эволюция»</a:t>
            </a:r>
          </a:p>
          <a:p>
            <a:endParaRPr lang="ru-RU" sz="1900" dirty="0" smtClean="0"/>
          </a:p>
          <a:p>
            <a:r>
              <a:rPr lang="ru-RU" sz="1900" dirty="0" smtClean="0"/>
              <a:t>Корпорация «Сфинкс»</a:t>
            </a:r>
          </a:p>
          <a:p>
            <a:endParaRPr lang="ru-RU" sz="1900" dirty="0" smtClean="0"/>
          </a:p>
          <a:p>
            <a:endParaRPr lang="ru-RU" sz="1900" dirty="0" smtClean="0"/>
          </a:p>
          <a:p>
            <a:r>
              <a:rPr lang="ru-RU" sz="1900" dirty="0" smtClean="0"/>
              <a:t>Институт управления, бизнеса и права</a:t>
            </a:r>
          </a:p>
          <a:p>
            <a:endParaRPr lang="ru-RU" sz="1900" dirty="0" smtClean="0"/>
          </a:p>
          <a:p>
            <a:endParaRPr lang="ru-RU" sz="1900" dirty="0" smtClean="0"/>
          </a:p>
          <a:p>
            <a:r>
              <a:rPr lang="ru-RU" sz="1900" dirty="0" err="1" smtClean="0"/>
              <a:t>Инноватив</a:t>
            </a:r>
            <a:r>
              <a:rPr lang="ru-RU" sz="1900" dirty="0" smtClean="0"/>
              <a:t>  </a:t>
            </a:r>
            <a:r>
              <a:rPr lang="ru-RU" sz="1900" dirty="0" err="1" smtClean="0"/>
              <a:t>Секьюритиз</a:t>
            </a:r>
            <a:endParaRPr lang="ru-RU" sz="1900" dirty="0" smtClean="0"/>
          </a:p>
          <a:p>
            <a:endParaRPr lang="ru-RU" sz="1900" dirty="0" smtClean="0"/>
          </a:p>
          <a:p>
            <a:endParaRPr lang="ru-RU" sz="1900" dirty="0" smtClean="0"/>
          </a:p>
          <a:p>
            <a:r>
              <a:rPr lang="ru-RU" sz="1900" dirty="0" smtClean="0"/>
              <a:t>Приглашаем Вас к сотрудничеству!</a:t>
            </a:r>
          </a:p>
          <a:p>
            <a:endParaRPr lang="ru-RU" sz="1600" dirty="0" smtClean="0"/>
          </a:p>
          <a:p>
            <a:endParaRPr lang="ru-RU" sz="900" b="1" dirty="0"/>
          </a:p>
        </p:txBody>
      </p:sp>
      <p:pic>
        <p:nvPicPr>
          <p:cNvPr id="2050" name="Picture 2" descr="D:\Текущая работа\ИС\Innovative Security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4572008"/>
            <a:ext cx="2351093" cy="51879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428868"/>
            <a:ext cx="2383478" cy="546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/>
          <p:cNvPicPr/>
          <p:nvPr/>
        </p:nvPicPr>
        <p:blipFill>
          <a:blip r:embed="rId4"/>
          <a:srcRect l="28472" t="5455" r="24617"/>
          <a:stretch>
            <a:fillRect/>
          </a:stretch>
        </p:blipFill>
        <p:spPr bwMode="auto">
          <a:xfrm>
            <a:off x="4714876" y="1571612"/>
            <a:ext cx="210614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643314"/>
            <a:ext cx="1133940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1" name="Picture 3" descr="C:\Documents and Settings\Сотрудник_КВЕ\Рабочий стол\Новая папка\Фото для оформления\logo.png"/>
          <p:cNvPicPr>
            <a:picLocks noChangeAspect="1" noChangeArrowheads="1"/>
          </p:cNvPicPr>
          <p:nvPr/>
        </p:nvPicPr>
        <p:blipFill>
          <a:blip r:embed="rId6"/>
          <a:srcRect r="51999" b="-531"/>
          <a:stretch>
            <a:fillRect/>
          </a:stretch>
        </p:blipFill>
        <p:spPr bwMode="auto">
          <a:xfrm>
            <a:off x="4572000" y="857232"/>
            <a:ext cx="642942" cy="5893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Скругленный прямоугольник 8"/>
          <p:cNvSpPr/>
          <p:nvPr/>
        </p:nvSpPr>
        <p:spPr>
          <a:xfrm>
            <a:off x="4714876" y="5715016"/>
            <a:ext cx="2357454" cy="42862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000760" y="428604"/>
            <a:ext cx="2549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b="1" dirty="0" smtClean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Проект Особый Мир</a:t>
            </a:r>
            <a:endParaRPr lang="ru-RU" b="1" dirty="0">
              <a:ln w="635">
                <a:noFill/>
              </a:ln>
              <a:solidFill>
                <a:schemeClr val="accent4">
                  <a:tint val="90000"/>
                  <a:satMod val="125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928670"/>
            <a:ext cx="8072494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/>
          </a:p>
          <a:p>
            <a:endParaRPr lang="ru-RU" sz="2000" dirty="0" smtClean="0"/>
          </a:p>
          <a:p>
            <a:r>
              <a:rPr lang="ru-RU" sz="2000" dirty="0" smtClean="0">
                <a:latin typeface="Arial Black" pitchFamily="34" charset="0"/>
              </a:rPr>
              <a:t>Наши контакты</a:t>
            </a:r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r>
              <a:rPr lang="ru-RU" sz="1600" dirty="0" smtClean="0">
                <a:latin typeface="Arial Black" pitchFamily="34" charset="0"/>
              </a:rPr>
              <a:t>Основная база: г Ростов-на-Дону, ул.Кудрявая, 462</a:t>
            </a:r>
          </a:p>
          <a:p>
            <a:r>
              <a:rPr lang="ru-RU" sz="1600" dirty="0" smtClean="0">
                <a:latin typeface="Arial Black" pitchFamily="34" charset="0"/>
              </a:rPr>
              <a:t>Тел/факс: (863)291 69 93, </a:t>
            </a:r>
          </a:p>
          <a:p>
            <a:r>
              <a:rPr lang="ru-RU" sz="1600" dirty="0" err="1" smtClean="0">
                <a:latin typeface="Arial Black" pitchFamily="34" charset="0"/>
              </a:rPr>
              <a:t>Моб</a:t>
            </a:r>
            <a:r>
              <a:rPr lang="ru-RU" sz="1600" dirty="0" smtClean="0">
                <a:latin typeface="Arial Black" pitchFamily="34" charset="0"/>
              </a:rPr>
              <a:t>. тел. : </a:t>
            </a:r>
          </a:p>
          <a:p>
            <a:r>
              <a:rPr lang="ru-RU" sz="1600" dirty="0" smtClean="0">
                <a:latin typeface="Arial Black" pitchFamily="34" charset="0"/>
              </a:rPr>
              <a:t>8 906 185 5000  Президент Клуба</a:t>
            </a:r>
          </a:p>
          <a:p>
            <a:r>
              <a:rPr lang="ru-RU" sz="1600" dirty="0" smtClean="0">
                <a:latin typeface="Arial Black" pitchFamily="34" charset="0"/>
              </a:rPr>
              <a:t>8 988 566 86 72 Управляющий Клубом</a:t>
            </a:r>
          </a:p>
          <a:p>
            <a:r>
              <a:rPr lang="en-US" sz="1600" dirty="0" smtClean="0">
                <a:latin typeface="Arial Black" pitchFamily="34" charset="0"/>
              </a:rPr>
              <a:t>E-mail</a:t>
            </a:r>
            <a:r>
              <a:rPr lang="ru-RU" sz="1600" dirty="0" smtClean="0">
                <a:latin typeface="Arial Black" pitchFamily="34" charset="0"/>
              </a:rPr>
              <a:t>:</a:t>
            </a:r>
          </a:p>
          <a:p>
            <a:r>
              <a:rPr lang="en-US" sz="1600" dirty="0" smtClean="0">
                <a:latin typeface="Arial Black" pitchFamily="34" charset="0"/>
              </a:rPr>
              <a:t>horsecity@mail.ru</a:t>
            </a:r>
          </a:p>
          <a:p>
            <a:r>
              <a:rPr lang="en-US" sz="1600" dirty="0" smtClean="0">
                <a:latin typeface="Arial Black" pitchFamily="34" charset="0"/>
              </a:rPr>
              <a:t>horsecity2@mail.ru</a:t>
            </a:r>
          </a:p>
          <a:p>
            <a:r>
              <a:rPr lang="en-US" sz="1600" b="1" dirty="0" smtClean="0">
                <a:latin typeface="Arial Black" pitchFamily="34" charset="0"/>
                <a:hlinkClick r:id="rId2"/>
              </a:rPr>
              <a:t>www.horse-rostov.ru</a:t>
            </a:r>
            <a:r>
              <a:rPr lang="en-US" sz="1600" b="1" dirty="0" smtClean="0">
                <a:latin typeface="Arial Black" pitchFamily="34" charset="0"/>
              </a:rPr>
              <a:t> </a:t>
            </a:r>
            <a:r>
              <a:rPr lang="ru-RU" sz="1600" b="1" dirty="0" smtClean="0">
                <a:latin typeface="Arial Black" pitchFamily="34" charset="0"/>
              </a:rPr>
              <a:t> </a:t>
            </a:r>
            <a:r>
              <a:rPr lang="ru-RU" sz="1200" b="1" dirty="0" smtClean="0">
                <a:latin typeface="Arial Black" pitchFamily="34" charset="0"/>
              </a:rPr>
              <a:t>официальный сайт</a:t>
            </a:r>
            <a:endParaRPr lang="en-US" sz="1200" b="1" dirty="0" smtClean="0">
              <a:latin typeface="Arial Black" pitchFamily="34" charset="0"/>
            </a:endParaRPr>
          </a:p>
          <a:p>
            <a:r>
              <a:rPr lang="en-US" sz="1600" b="1" dirty="0" smtClean="0">
                <a:latin typeface="Arial Black" pitchFamily="34" charset="0"/>
              </a:rPr>
              <a:t>www. rostov.lookmart.ru/firms/148762 </a:t>
            </a:r>
            <a:r>
              <a:rPr lang="ru-RU" sz="1600" b="1" dirty="0" smtClean="0">
                <a:latin typeface="Arial Black" pitchFamily="34" charset="0"/>
              </a:rPr>
              <a:t> </a:t>
            </a:r>
            <a:r>
              <a:rPr lang="ru-RU" sz="1200" b="1" dirty="0" smtClean="0">
                <a:latin typeface="Arial Black" pitchFamily="34" charset="0"/>
              </a:rPr>
              <a:t>интернет  магазин</a:t>
            </a:r>
            <a:endParaRPr lang="en-US" sz="1200" b="1" dirty="0" smtClean="0">
              <a:latin typeface="Arial Black" pitchFamily="34" charset="0"/>
            </a:endParaRPr>
          </a:p>
          <a:p>
            <a:r>
              <a:rPr lang="en-US" sz="1600" b="1" dirty="0" smtClean="0">
                <a:latin typeface="Arial Black" pitchFamily="34" charset="0"/>
                <a:hlinkClick r:id="rId3"/>
              </a:rPr>
              <a:t>www.kvent.com</a:t>
            </a:r>
            <a:r>
              <a:rPr lang="ru-RU" sz="1600" b="1" dirty="0" smtClean="0">
                <a:latin typeface="Arial Black" pitchFamily="34" charset="0"/>
              </a:rPr>
              <a:t>  </a:t>
            </a:r>
            <a:r>
              <a:rPr lang="ru-RU" sz="1200" b="1" dirty="0" smtClean="0">
                <a:latin typeface="Arial Black" pitchFamily="34" charset="0"/>
              </a:rPr>
              <a:t>международный сайт (в разработке)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00760" y="428604"/>
            <a:ext cx="2549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b="1" dirty="0" smtClean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Проект Особый Мир</a:t>
            </a:r>
            <a:endParaRPr lang="ru-RU" b="1" dirty="0">
              <a:ln w="635">
                <a:noFill/>
              </a:ln>
              <a:solidFill>
                <a:schemeClr val="accent4">
                  <a:tint val="90000"/>
                  <a:satMod val="125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285860"/>
            <a:ext cx="2743200" cy="319104"/>
          </a:xfrm>
          <a:ln w="9525">
            <a:noFill/>
          </a:ln>
        </p:spPr>
        <p:txBody>
          <a:bodyPr/>
          <a:lstStyle/>
          <a:p>
            <a:r>
              <a:rPr lang="ru-RU" sz="2000" dirty="0" smtClean="0">
                <a:ln w="9525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latin typeface="+mn-lt"/>
              </a:rPr>
              <a:t>История , развитие </a:t>
            </a:r>
            <a:br>
              <a:rPr lang="ru-RU" sz="2000" dirty="0" smtClean="0">
                <a:ln w="9525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latin typeface="+mn-lt"/>
              </a:rPr>
            </a:br>
            <a:r>
              <a:rPr lang="ru-RU" sz="2000" dirty="0" smtClean="0">
                <a:ln w="9525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latin typeface="+mn-lt"/>
              </a:rPr>
              <a:t>Клуба</a:t>
            </a:r>
            <a:endParaRPr lang="ru-RU" sz="2000" dirty="0">
              <a:ln w="9525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14282" y="1928802"/>
            <a:ext cx="2214578" cy="4572032"/>
          </a:xfrm>
        </p:spPr>
        <p:txBody>
          <a:bodyPr>
            <a:normAutofit/>
          </a:bodyPr>
          <a:lstStyle/>
          <a:p>
            <a:r>
              <a:rPr lang="en-US" sz="800" dirty="0" err="1" smtClean="0">
                <a:latin typeface="Arial Black" pitchFamily="34" charset="0"/>
              </a:rPr>
              <a:t>Клуб</a:t>
            </a:r>
            <a:r>
              <a:rPr lang="en-US" sz="800" dirty="0" smtClean="0">
                <a:latin typeface="Arial Black" pitchFamily="34" charset="0"/>
              </a:rPr>
              <a:t> </a:t>
            </a:r>
            <a:r>
              <a:rPr lang="en-US" sz="800" dirty="0" err="1" smtClean="0">
                <a:latin typeface="Arial Black" pitchFamily="34" charset="0"/>
              </a:rPr>
              <a:t>Верховой</a:t>
            </a:r>
            <a:r>
              <a:rPr lang="en-US" sz="800" dirty="0" smtClean="0">
                <a:latin typeface="Arial Black" pitchFamily="34" charset="0"/>
              </a:rPr>
              <a:t> </a:t>
            </a:r>
            <a:r>
              <a:rPr lang="en-US" sz="800" dirty="0" err="1" smtClean="0">
                <a:latin typeface="Arial Black" pitchFamily="34" charset="0"/>
              </a:rPr>
              <a:t>Езды</a:t>
            </a:r>
            <a:r>
              <a:rPr lang="en-US" sz="800" dirty="0" smtClean="0">
                <a:latin typeface="Arial Black" pitchFamily="34" charset="0"/>
              </a:rPr>
              <a:t> </a:t>
            </a:r>
            <a:r>
              <a:rPr lang="en-US" sz="800" dirty="0" err="1" smtClean="0">
                <a:latin typeface="Arial Black" pitchFamily="34" charset="0"/>
              </a:rPr>
              <a:t>Татьяны</a:t>
            </a:r>
            <a:r>
              <a:rPr lang="en-US" sz="800" dirty="0" smtClean="0">
                <a:latin typeface="Arial Black" pitchFamily="34" charset="0"/>
              </a:rPr>
              <a:t> </a:t>
            </a:r>
            <a:r>
              <a:rPr lang="en-US" sz="800" dirty="0" err="1" smtClean="0">
                <a:latin typeface="Arial Black" pitchFamily="34" charset="0"/>
              </a:rPr>
              <a:t>Нагорной</a:t>
            </a:r>
            <a:r>
              <a:rPr lang="en-US" sz="800" dirty="0" smtClean="0">
                <a:latin typeface="Arial Black" pitchFamily="34" charset="0"/>
              </a:rPr>
              <a:t> КВЕНТ </a:t>
            </a:r>
            <a:r>
              <a:rPr lang="en-US" sz="800" dirty="0" err="1" smtClean="0">
                <a:latin typeface="Arial Black" pitchFamily="34" charset="0"/>
              </a:rPr>
              <a:t>основан</a:t>
            </a:r>
            <a:r>
              <a:rPr lang="en-US" sz="800" dirty="0" smtClean="0">
                <a:latin typeface="Arial Black" pitchFamily="34" charset="0"/>
              </a:rPr>
              <a:t> в 1991 </a:t>
            </a:r>
            <a:r>
              <a:rPr lang="en-US" sz="800" dirty="0" err="1" smtClean="0">
                <a:latin typeface="Arial Black" pitchFamily="34" charset="0"/>
              </a:rPr>
              <a:t>году</a:t>
            </a:r>
            <a:r>
              <a:rPr lang="en-US" sz="800" dirty="0" smtClean="0">
                <a:latin typeface="Arial Black" pitchFamily="34" charset="0"/>
              </a:rPr>
              <a:t>, </a:t>
            </a:r>
            <a:r>
              <a:rPr lang="en-US" sz="800" dirty="0" err="1" smtClean="0">
                <a:latin typeface="Arial Black" pitchFamily="34" charset="0"/>
              </a:rPr>
              <a:t>как</a:t>
            </a:r>
            <a:r>
              <a:rPr lang="en-US" sz="800" dirty="0" smtClean="0">
                <a:latin typeface="Arial Black" pitchFamily="34" charset="0"/>
              </a:rPr>
              <a:t> </a:t>
            </a:r>
            <a:r>
              <a:rPr lang="en-US" sz="800" dirty="0" err="1" smtClean="0">
                <a:latin typeface="Arial Black" pitchFamily="34" charset="0"/>
              </a:rPr>
              <a:t>классический</a:t>
            </a:r>
            <a:r>
              <a:rPr lang="en-US" sz="800" dirty="0" smtClean="0">
                <a:latin typeface="Arial Black" pitchFamily="34" charset="0"/>
              </a:rPr>
              <a:t> </a:t>
            </a:r>
            <a:r>
              <a:rPr lang="en-US" sz="800" dirty="0" err="1" smtClean="0">
                <a:latin typeface="Arial Black" pitchFamily="34" charset="0"/>
              </a:rPr>
              <a:t>закрытый</a:t>
            </a:r>
            <a:r>
              <a:rPr lang="en-US" sz="800" dirty="0" smtClean="0">
                <a:latin typeface="Arial Black" pitchFamily="34" charset="0"/>
              </a:rPr>
              <a:t> </a:t>
            </a:r>
            <a:r>
              <a:rPr lang="en-US" sz="800" dirty="0" err="1" smtClean="0">
                <a:latin typeface="Arial Black" pitchFamily="34" charset="0"/>
              </a:rPr>
              <a:t>частный</a:t>
            </a:r>
            <a:r>
              <a:rPr lang="en-US" sz="800" dirty="0" smtClean="0">
                <a:latin typeface="Arial Black" pitchFamily="34" charset="0"/>
              </a:rPr>
              <a:t> </a:t>
            </a:r>
            <a:r>
              <a:rPr lang="en-US" sz="800" dirty="0" err="1" smtClean="0">
                <a:latin typeface="Arial Black" pitchFamily="34" charset="0"/>
              </a:rPr>
              <a:t>Клуб</a:t>
            </a:r>
            <a:r>
              <a:rPr lang="en-US" sz="800" smtClean="0">
                <a:latin typeface="Arial Black" pitchFamily="34" charset="0"/>
              </a:rPr>
              <a:t>. </a:t>
            </a:r>
            <a:r>
              <a:rPr lang="ru-RU" sz="800" smtClean="0">
                <a:latin typeface="Arial Black" pitchFamily="34" charset="0"/>
              </a:rPr>
              <a:t>В </a:t>
            </a:r>
            <a:r>
              <a:rPr lang="ru-RU" sz="800" dirty="0" smtClean="0">
                <a:latin typeface="Arial Black" pitchFamily="34" charset="0"/>
              </a:rPr>
              <a:t>1989 г. был приобретен первый участок с недостроенным домом, затем, по мере развития, территория Клуба расширилась до 1,5 Га и на сегодняшний день здесь имеются плац для конкура и выездки, просторный крытый манеж, три двухэтажных здания, конюшня на 20 голов и развитая инфраструктура.</a:t>
            </a:r>
          </a:p>
          <a:p>
            <a:endParaRPr lang="ru-RU" sz="800" dirty="0" smtClean="0">
              <a:latin typeface="Arial Black" pitchFamily="34" charset="0"/>
            </a:endParaRPr>
          </a:p>
          <a:p>
            <a:endParaRPr lang="ru-RU" sz="800" dirty="0">
              <a:latin typeface="Arial Black" pitchFamily="34" charset="0"/>
            </a:endParaRPr>
          </a:p>
        </p:txBody>
      </p:sp>
      <p:pic>
        <p:nvPicPr>
          <p:cNvPr id="1026" name="Picture 2" descr="C:\Documents and Settings\Сотрудник_КВЕ\Рабочий стол\Сканы старых фото\История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785794"/>
            <a:ext cx="4297443" cy="2996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Documents and Settings\Сотрудник_КВЕ\Рабочий стол\Сканы старых фото\История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3857628"/>
            <a:ext cx="4325718" cy="2881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Documents and Settings\Сотрудник_КВЕ\Рабочий стол\Сканы старых фото\История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357430"/>
            <a:ext cx="1938490" cy="128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C:\Documents and Settings\Сотрудник_КВЕ\Рабочий стол\Сканы старых фото\История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54" y="785794"/>
            <a:ext cx="1939291" cy="1339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C:\Documents and Settings\Сотрудник_КВЕ\Рабочий стол\Сканы старых фото\История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3857628"/>
            <a:ext cx="1944157" cy="1299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2" name="Picture 8" descr="C:\Documents and Settings\Сотрудник_КВЕ\Рабочий стол\Сканы старых фото\История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429264"/>
            <a:ext cx="1909275" cy="1253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612" y="500042"/>
            <a:ext cx="3357586" cy="489790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ln w="9525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latin typeface="+mn-lt"/>
              </a:rPr>
              <a:t>                                             </a:t>
            </a:r>
            <a:r>
              <a:rPr lang="ru-RU" sz="3100" dirty="0" smtClean="0">
                <a:ln w="9525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latin typeface="+mn-lt"/>
              </a:rPr>
              <a:t>Структура Клуба</a:t>
            </a:r>
            <a:endParaRPr lang="ru-RU" sz="3100" dirty="0">
              <a:latin typeface="+mn-lt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4294967295"/>
          </p:nvPr>
        </p:nvGraphicFramePr>
        <p:xfrm>
          <a:off x="785786" y="1500174"/>
          <a:ext cx="7429524" cy="5000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000100" y="1071546"/>
            <a:ext cx="328615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Основная база. Г. Ростов</a:t>
            </a:r>
            <a:endParaRPr lang="ru-RU" sz="20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72000" y="1071546"/>
            <a:ext cx="326454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Филиал. Ст. Должанская</a:t>
            </a:r>
            <a:endParaRPr lang="ru-RU" sz="20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714356"/>
            <a:ext cx="2743200" cy="447694"/>
          </a:xfrm>
        </p:spPr>
        <p:txBody>
          <a:bodyPr/>
          <a:lstStyle/>
          <a:p>
            <a:r>
              <a:rPr lang="ru-RU" sz="2800" dirty="0" smtClean="0">
                <a:ln w="9525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latin typeface="+mn-lt"/>
              </a:rPr>
              <a:t>Структура Клуба</a:t>
            </a:r>
            <a:endParaRPr lang="ru-RU" dirty="0"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14282" y="1676400"/>
            <a:ext cx="2428892" cy="4572000"/>
          </a:xfrm>
        </p:spPr>
        <p:txBody>
          <a:bodyPr/>
          <a:lstStyle/>
          <a:p>
            <a:r>
              <a:rPr lang="ru-RU" dirty="0" smtClean="0">
                <a:latin typeface="Arial Black" pitchFamily="34" charset="0"/>
              </a:rPr>
              <a:t>Основная база. </a:t>
            </a:r>
          </a:p>
          <a:p>
            <a:r>
              <a:rPr lang="ru-RU" dirty="0" smtClean="0">
                <a:latin typeface="Arial Black" pitchFamily="34" charset="0"/>
              </a:rPr>
              <a:t>Ростов-на-Дону.</a:t>
            </a:r>
          </a:p>
          <a:p>
            <a:r>
              <a:rPr lang="ru-RU" sz="1000" dirty="0" smtClean="0">
                <a:latin typeface="Arial Black" pitchFamily="34" charset="0"/>
              </a:rPr>
              <a:t>Расположение.</a:t>
            </a:r>
          </a:p>
          <a:p>
            <a:r>
              <a:rPr lang="ru-RU" sz="800" b="1" dirty="0" smtClean="0">
                <a:latin typeface="Arial" pitchFamily="34" charset="0"/>
                <a:cs typeface="Arial" pitchFamily="34" charset="0"/>
              </a:rPr>
              <a:t>Основная база  расположена в черте города, территория Клуба граничит с лесопарковой зоной площадью 142 Га, с прямым выходом в дубовую, сосновую и березовую рощи Парка верховой езды. </a:t>
            </a:r>
          </a:p>
          <a:p>
            <a:r>
              <a:rPr lang="ru-RU" sz="800" b="1" dirty="0" smtClean="0">
                <a:latin typeface="Arial" pitchFamily="34" charset="0"/>
                <a:cs typeface="Arial" pitchFamily="34" charset="0"/>
              </a:rPr>
              <a:t>Удобный подъезд с федеральной трассы М4, от международного аэропорта.</a:t>
            </a:r>
          </a:p>
          <a:p>
            <a:r>
              <a:rPr lang="ru-RU" sz="800" b="1" dirty="0" smtClean="0">
                <a:latin typeface="Arial" pitchFamily="34" charset="0"/>
                <a:cs typeface="Arial" pitchFamily="34" charset="0"/>
              </a:rPr>
              <a:t>В непосредственной близости водохранилище «Ростовское море».</a:t>
            </a:r>
          </a:p>
          <a:p>
            <a:r>
              <a:rPr lang="ru-RU" sz="1000" dirty="0" smtClean="0">
                <a:latin typeface="Arial Black" pitchFamily="34" charset="0"/>
              </a:rPr>
              <a:t>Площадь.</a:t>
            </a:r>
          </a:p>
          <a:p>
            <a:r>
              <a:rPr lang="ru-RU" sz="800" b="1" dirty="0" smtClean="0">
                <a:latin typeface="Arial" pitchFamily="34" charset="0"/>
                <a:cs typeface="Arial" pitchFamily="34" charset="0"/>
              </a:rPr>
              <a:t>Площадь участка, находящегося в частной собственности 1,5 Га. Общая площадь капитальных строений комплекса 408 м²</a:t>
            </a:r>
            <a:endParaRPr lang="ru-RU" sz="800" dirty="0" smtClean="0">
              <a:latin typeface="Arial Black" pitchFamily="34" charset="0"/>
            </a:endParaRPr>
          </a:p>
          <a:p>
            <a:r>
              <a:rPr lang="ru-RU" sz="1000" dirty="0" smtClean="0">
                <a:latin typeface="Arial Black" pitchFamily="34" charset="0"/>
              </a:rPr>
              <a:t>Материальная база.</a:t>
            </a:r>
          </a:p>
          <a:p>
            <a:r>
              <a:rPr lang="ru-RU" sz="800" b="1" dirty="0" smtClean="0">
                <a:latin typeface="Arial" pitchFamily="34" charset="0"/>
                <a:cs typeface="Arial" pitchFamily="34" charset="0"/>
              </a:rPr>
              <a:t>Комплекс зданий, состоящий из 3-х двухэтажных капитальных строений, конкурного поля , крытого манежа, открытых озелененных площадок, </a:t>
            </a:r>
            <a:r>
              <a:rPr lang="ru-RU" sz="800" b="1" dirty="0" err="1" smtClean="0">
                <a:latin typeface="Arial" pitchFamily="34" charset="0"/>
                <a:cs typeface="Arial" pitchFamily="34" charset="0"/>
              </a:rPr>
              <a:t>хозпостроек</a:t>
            </a:r>
            <a:r>
              <a:rPr lang="ru-RU" sz="800" b="1" dirty="0" smtClean="0">
                <a:latin typeface="Arial" pitchFamily="34" charset="0"/>
                <a:cs typeface="Arial" pitchFamily="34" charset="0"/>
              </a:rPr>
              <a:t>. Все здания имеют  </a:t>
            </a:r>
            <a:r>
              <a:rPr lang="ru-RU" sz="800" b="1" dirty="0" err="1" smtClean="0">
                <a:latin typeface="Arial" pitchFamily="34" charset="0"/>
                <a:cs typeface="Arial" pitchFamily="34" charset="0"/>
              </a:rPr>
              <a:t>газо</a:t>
            </a:r>
            <a:r>
              <a:rPr lang="ru-RU" sz="800" b="1" dirty="0" smtClean="0">
                <a:latin typeface="Arial" pitchFamily="34" charset="0"/>
                <a:cs typeface="Arial" pitchFamily="34" charset="0"/>
              </a:rPr>
              <a:t>- и электроснабжение, централизованный водопровод и канализацию.</a:t>
            </a:r>
          </a:p>
          <a:p>
            <a:r>
              <a:rPr lang="ru-RU" sz="800" b="1" dirty="0" smtClean="0">
                <a:latin typeface="Arial" pitchFamily="34" charset="0"/>
                <a:cs typeface="Arial" pitchFamily="34" charset="0"/>
              </a:rPr>
              <a:t>Имеется стационарный телефон.</a:t>
            </a:r>
          </a:p>
          <a:p>
            <a:r>
              <a:rPr lang="ru-RU" sz="800" b="1" dirty="0" smtClean="0">
                <a:latin typeface="Arial" pitchFamily="34" charset="0"/>
                <a:cs typeface="Arial" pitchFamily="34" charset="0"/>
              </a:rPr>
              <a:t>Автопарк Клуба состоит из 2-х пассажирских микроавтобусов </a:t>
            </a:r>
            <a:r>
              <a:rPr lang="en-US" sz="800" b="1" dirty="0" smtClean="0">
                <a:latin typeface="Arial" pitchFamily="34" charset="0"/>
                <a:cs typeface="Arial" pitchFamily="34" charset="0"/>
              </a:rPr>
              <a:t>Ford</a:t>
            </a:r>
            <a:r>
              <a:rPr lang="ru-RU" sz="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800" b="1" dirty="0" err="1" smtClean="0">
                <a:latin typeface="Arial" pitchFamily="34" charset="0"/>
                <a:cs typeface="Arial" pitchFamily="34" charset="0"/>
              </a:rPr>
              <a:t>коневоза</a:t>
            </a:r>
            <a:r>
              <a:rPr lang="ru-RU" sz="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800" b="1" dirty="0" smtClean="0">
                <a:latin typeface="Arial" pitchFamily="34" charset="0"/>
                <a:cs typeface="Arial" pitchFamily="34" charset="0"/>
              </a:rPr>
              <a:t>Mercedes</a:t>
            </a:r>
            <a:r>
              <a:rPr lang="ru-RU" sz="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800" b="1" dirty="0" smtClean="0">
                <a:latin typeface="Arial" pitchFamily="34" charset="0"/>
                <a:cs typeface="Arial" pitchFamily="34" charset="0"/>
              </a:rPr>
              <a:t>на 6 голов, прицепа- </a:t>
            </a:r>
            <a:r>
              <a:rPr lang="ru-RU" sz="800" b="1" dirty="0" err="1" smtClean="0">
                <a:latin typeface="Arial" pitchFamily="34" charset="0"/>
                <a:cs typeface="Arial" pitchFamily="34" charset="0"/>
              </a:rPr>
              <a:t>коневозки</a:t>
            </a:r>
            <a:r>
              <a:rPr lang="ru-RU" sz="800" b="1" dirty="0" smtClean="0">
                <a:latin typeface="Arial" pitchFamily="34" charset="0"/>
                <a:cs typeface="Arial" pitchFamily="34" charset="0"/>
              </a:rPr>
              <a:t> на 2 головы.</a:t>
            </a:r>
          </a:p>
          <a:p>
            <a:endParaRPr lang="ru-RU" sz="1000" b="1" dirty="0" smtClean="0">
              <a:latin typeface="Arial" pitchFamily="34" charset="0"/>
              <a:cs typeface="Arial" pitchFamily="34" charset="0"/>
            </a:endParaRPr>
          </a:p>
          <a:p>
            <a:endParaRPr lang="ru-RU" sz="1000" dirty="0" smtClean="0">
              <a:latin typeface="Arial Black" pitchFamily="34" charset="0"/>
            </a:endParaRPr>
          </a:p>
          <a:p>
            <a:endParaRPr lang="ru-RU" dirty="0"/>
          </a:p>
        </p:txBody>
      </p:sp>
      <p:pic>
        <p:nvPicPr>
          <p:cNvPr id="2051" name="Picture 3" descr="C:\Documents and Settings\Сотрудник_КВЕ\Рабочий стол\Сканы старых фото\История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5" y="428604"/>
            <a:ext cx="2684027" cy="1878819"/>
          </a:xfrm>
          <a:prstGeom prst="rect">
            <a:avLst/>
          </a:prstGeom>
          <a:noFill/>
        </p:spPr>
      </p:pic>
      <p:pic>
        <p:nvPicPr>
          <p:cNvPr id="2055" name="Picture 7" descr="C:\Documents and Settings\Сотрудник_КВЕ\Рабочий стол\Сканы старых фото\История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2453371"/>
            <a:ext cx="2961527" cy="1945721"/>
          </a:xfrm>
          <a:prstGeom prst="rect">
            <a:avLst/>
          </a:prstGeom>
          <a:noFill/>
        </p:spPr>
      </p:pic>
      <p:pic>
        <p:nvPicPr>
          <p:cNvPr id="2056" name="Picture 8" descr="D:\Фотографии\Территория Ростов\Детская площадк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64646" y="428604"/>
            <a:ext cx="2936426" cy="1957618"/>
          </a:xfrm>
          <a:prstGeom prst="rect">
            <a:avLst/>
          </a:prstGeom>
          <a:noFill/>
        </p:spPr>
      </p:pic>
      <p:pic>
        <p:nvPicPr>
          <p:cNvPr id="2057" name="Picture 9" descr="D:\Фотографии\Территория Ростов\IMG_1761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072198" y="2428868"/>
            <a:ext cx="2893239" cy="1928826"/>
          </a:xfrm>
          <a:prstGeom prst="rect">
            <a:avLst/>
          </a:prstGeom>
          <a:noFill/>
        </p:spPr>
      </p:pic>
      <p:pic>
        <p:nvPicPr>
          <p:cNvPr id="2058" name="Picture 10" descr="D:\Фотографии\Территория Ростов\IMG_1763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078152" y="4572008"/>
            <a:ext cx="2881332" cy="1928826"/>
          </a:xfrm>
          <a:prstGeom prst="rect">
            <a:avLst/>
          </a:prstGeom>
          <a:noFill/>
        </p:spPr>
      </p:pic>
      <p:pic>
        <p:nvPicPr>
          <p:cNvPr id="2059" name="Picture 11" descr="D:\Фотографии\Интерьеры Клуба в Ростове\зал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28926" y="4500570"/>
            <a:ext cx="3000398" cy="20002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714356"/>
            <a:ext cx="2857520" cy="461980"/>
          </a:xfrm>
        </p:spPr>
        <p:txBody>
          <a:bodyPr/>
          <a:lstStyle/>
          <a:p>
            <a:r>
              <a:rPr lang="ru-RU" sz="2800" dirty="0" smtClean="0">
                <a:ln w="9525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latin typeface="+mn-lt"/>
              </a:rPr>
              <a:t>Структура</a:t>
            </a:r>
            <a:r>
              <a:rPr lang="ru-RU" sz="2400" dirty="0" smtClean="0">
                <a:ln w="9525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latin typeface="+mn-lt"/>
              </a:rPr>
              <a:t> </a:t>
            </a:r>
            <a:r>
              <a:rPr lang="ru-RU" sz="2800" dirty="0" smtClean="0">
                <a:ln w="9525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latin typeface="+mn-lt"/>
              </a:rPr>
              <a:t>Клуба</a:t>
            </a:r>
            <a:endParaRPr lang="ru-RU" sz="2800" dirty="0"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57158" y="1285860"/>
            <a:ext cx="2243126" cy="4572000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atin typeface="Arial Black" pitchFamily="34" charset="0"/>
              </a:rPr>
              <a:t>Филиал Клуба. </a:t>
            </a:r>
          </a:p>
          <a:p>
            <a:r>
              <a:rPr lang="ru-RU" dirty="0" smtClean="0">
                <a:latin typeface="Arial Black" pitchFamily="34" charset="0"/>
              </a:rPr>
              <a:t>Ст. Должанская.</a:t>
            </a:r>
          </a:p>
          <a:p>
            <a:r>
              <a:rPr lang="ru-RU" sz="1000" dirty="0" smtClean="0">
                <a:latin typeface="Arial Black" pitchFamily="34" charset="0"/>
              </a:rPr>
              <a:t>Расположение.</a:t>
            </a:r>
          </a:p>
          <a:p>
            <a:r>
              <a:rPr lang="ru-RU" sz="800" b="1" dirty="0" smtClean="0">
                <a:latin typeface="Arial" pitchFamily="34" charset="0"/>
                <a:cs typeface="Arial" pitchFamily="34" charset="0"/>
              </a:rPr>
              <a:t>Станица</a:t>
            </a:r>
            <a:r>
              <a:rPr lang="ru-RU" sz="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800" b="1" dirty="0" smtClean="0">
                <a:latin typeface="Arial" pitchFamily="34" charset="0"/>
                <a:cs typeface="Arial" pitchFamily="34" charset="0"/>
              </a:rPr>
              <a:t>Должанская </a:t>
            </a:r>
            <a:r>
              <a:rPr lang="ru-RU" sz="800" b="1" dirty="0" err="1" smtClean="0">
                <a:latin typeface="Arial" pitchFamily="34" charset="0"/>
                <a:cs typeface="Arial" pitchFamily="34" charset="0"/>
              </a:rPr>
              <a:t>Ейского</a:t>
            </a:r>
            <a:r>
              <a:rPr lang="ru-RU" sz="800" b="1" dirty="0" smtClean="0">
                <a:latin typeface="Arial" pitchFamily="34" charset="0"/>
                <a:cs typeface="Arial" pitchFamily="34" charset="0"/>
              </a:rPr>
              <a:t> района Краснодарского края</a:t>
            </a:r>
            <a:r>
              <a:rPr lang="ru-RU" sz="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800" b="1" dirty="0" smtClean="0">
                <a:latin typeface="Arial" pitchFamily="34" charset="0"/>
                <a:cs typeface="Arial" pitchFamily="34" charset="0"/>
              </a:rPr>
              <a:t>– это один из самых экологически чистых курортов Юга России, уникальная заповедная зона. Благоприятный климат, наличие целебных грязей, морская вода, насыщенная биогенными веществами.</a:t>
            </a:r>
          </a:p>
          <a:p>
            <a:r>
              <a:rPr lang="ru-RU" sz="800" b="1" dirty="0" smtClean="0">
                <a:latin typeface="Arial" pitchFamily="34" charset="0"/>
                <a:cs typeface="Arial" pitchFamily="34" charset="0"/>
              </a:rPr>
              <a:t>Филиал расположен на окраине  станицы, в 10 минутах ходьбы от берега моря, имеется асфальтированный  въезд.</a:t>
            </a:r>
          </a:p>
          <a:p>
            <a:r>
              <a:rPr lang="ru-RU" sz="800" b="1" dirty="0" smtClean="0">
                <a:latin typeface="Arial" pitchFamily="34" charset="0"/>
                <a:cs typeface="Arial" pitchFamily="34" charset="0"/>
              </a:rPr>
              <a:t>В непосредственной близости от базы расположен клуб </a:t>
            </a:r>
            <a:r>
              <a:rPr lang="ru-RU" sz="800" b="1" dirty="0" err="1" smtClean="0">
                <a:latin typeface="Arial" pitchFamily="34" charset="0"/>
                <a:cs typeface="Arial" pitchFamily="34" charset="0"/>
              </a:rPr>
              <a:t>серфингистов</a:t>
            </a:r>
            <a:r>
              <a:rPr lang="ru-RU" sz="800" b="1" dirty="0" smtClean="0">
                <a:latin typeface="Arial" pitchFamily="34" charset="0"/>
                <a:cs typeface="Arial" pitchFamily="34" charset="0"/>
              </a:rPr>
              <a:t> и другие базы отдыха различной комфортабельности.</a:t>
            </a:r>
          </a:p>
          <a:p>
            <a:r>
              <a:rPr lang="ru-RU" sz="800" dirty="0" smtClean="0">
                <a:latin typeface="Arial Black" pitchFamily="34" charset="0"/>
              </a:rPr>
              <a:t>Площадь.</a:t>
            </a:r>
          </a:p>
          <a:p>
            <a:r>
              <a:rPr lang="ru-RU" sz="800" b="1" dirty="0" smtClean="0">
                <a:latin typeface="Arial" pitchFamily="34" charset="0"/>
                <a:cs typeface="Arial" pitchFamily="34" charset="0"/>
              </a:rPr>
              <a:t>Общая площадь участка, находящегося в аренде сроком на 49 лет  - 3,63 Га. </a:t>
            </a:r>
          </a:p>
          <a:p>
            <a:r>
              <a:rPr lang="ru-RU" sz="800" b="1" dirty="0" smtClean="0">
                <a:latin typeface="Arial" pitchFamily="34" charset="0"/>
                <a:cs typeface="Arial" pitchFamily="34" charset="0"/>
              </a:rPr>
              <a:t>Площадь капитального строения, находящегося в частной собственности – конюшни на 40 голов -  </a:t>
            </a:r>
          </a:p>
          <a:p>
            <a:r>
              <a:rPr lang="ru-RU" sz="800" b="1" dirty="0" smtClean="0">
                <a:latin typeface="Arial" pitchFamily="34" charset="0"/>
                <a:cs typeface="Arial" pitchFamily="34" charset="0"/>
              </a:rPr>
              <a:t>1080 м² . Имеются: конкурное поле 100</a:t>
            </a:r>
            <a:r>
              <a:rPr lang="en-US" sz="800" b="1" dirty="0" smtClean="0">
                <a:latin typeface="Arial" pitchFamily="34" charset="0"/>
                <a:cs typeface="Arial" pitchFamily="34" charset="0"/>
              </a:rPr>
              <a:t>x</a:t>
            </a:r>
            <a:r>
              <a:rPr lang="ru-RU" sz="800" b="1" dirty="0" smtClean="0">
                <a:latin typeface="Arial" pitchFamily="34" charset="0"/>
                <a:cs typeface="Arial" pitchFamily="34" charset="0"/>
              </a:rPr>
              <a:t>100 м, </a:t>
            </a:r>
            <a:r>
              <a:rPr lang="ru-RU" sz="800" b="1" dirty="0" err="1" smtClean="0">
                <a:latin typeface="Arial" pitchFamily="34" charset="0"/>
                <a:cs typeface="Arial" pitchFamily="34" charset="0"/>
              </a:rPr>
              <a:t>выездковое</a:t>
            </a:r>
            <a:r>
              <a:rPr lang="ru-RU" sz="800" b="1" dirty="0" smtClean="0">
                <a:latin typeface="Arial" pitchFamily="34" charset="0"/>
                <a:cs typeface="Arial" pitchFamily="34" charset="0"/>
              </a:rPr>
              <a:t> поле, 2 левады, пляж 500 м с </a:t>
            </a:r>
            <a:r>
              <a:rPr lang="ru-RU" sz="800" b="1" dirty="0" err="1" smtClean="0">
                <a:latin typeface="Arial" pitchFamily="34" charset="0"/>
                <a:cs typeface="Arial" pitchFamily="34" charset="0"/>
              </a:rPr>
              <a:t>мелко-песчаным</a:t>
            </a:r>
            <a:r>
              <a:rPr lang="ru-RU" sz="800" b="1" dirty="0" smtClean="0">
                <a:latin typeface="Arial" pitchFamily="34" charset="0"/>
                <a:cs typeface="Arial" pitchFamily="34" charset="0"/>
              </a:rPr>
              <a:t> ракушечником, прибрежная полоса протяженностью 2 км. </a:t>
            </a:r>
          </a:p>
          <a:p>
            <a:r>
              <a:rPr lang="ru-RU" sz="800" dirty="0" smtClean="0">
                <a:latin typeface="Arial Black" pitchFamily="34" charset="0"/>
              </a:rPr>
              <a:t>Материальная база.</a:t>
            </a:r>
          </a:p>
          <a:p>
            <a:r>
              <a:rPr lang="ru-RU" sz="800" b="1" dirty="0" smtClean="0">
                <a:latin typeface="Arial" pitchFamily="34" charset="0"/>
                <a:cs typeface="Arial" pitchFamily="34" charset="0"/>
              </a:rPr>
              <a:t>Здание конюшни на 40 голов, 8 комнат для гостей и персонала, имеются комплекты препятствий искусственного и естественного происхождения. Подвод воды, электроэнергии, сливные ямы, газ по меже.</a:t>
            </a:r>
            <a:endParaRPr lang="ru-RU" sz="800" dirty="0" smtClean="0">
              <a:latin typeface="Arial Black" pitchFamily="34" charset="0"/>
            </a:endParaRPr>
          </a:p>
        </p:txBody>
      </p:sp>
      <p:pic>
        <p:nvPicPr>
          <p:cNvPr id="1026" name="Picture 2" descr="C:\Documents and Settings\Сотрудник_КВЕ\Рабочий стол\Новая папка\Шторм Штиль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928926" y="714356"/>
            <a:ext cx="6037096" cy="4929222"/>
          </a:xfrm>
          <a:prstGeom prst="rect">
            <a:avLst/>
          </a:prstGeom>
          <a:noFill/>
        </p:spPr>
      </p:pic>
      <p:pic>
        <p:nvPicPr>
          <p:cNvPr id="1028" name="Picture 4" descr="J:\Собрать все фото\должанка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30" y="714356"/>
            <a:ext cx="1892296" cy="1737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J:\Собрать все фото\Фото Должанка\панарама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572140"/>
            <a:ext cx="8823214" cy="1081701"/>
          </a:xfrm>
          <a:prstGeom prst="rect">
            <a:avLst/>
          </a:prstGeom>
          <a:noFill/>
        </p:spPr>
      </p:pic>
      <p:pic>
        <p:nvPicPr>
          <p:cNvPr id="11" name="Picture 6" descr="J:\Собрать все фото\Фото Должанка\Спорт в Должанке\спорт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1728" y="4214818"/>
            <a:ext cx="1957637" cy="1350447"/>
          </a:xfrm>
          <a:prstGeom prst="rect">
            <a:avLst/>
          </a:prstGeom>
          <a:noFill/>
        </p:spPr>
      </p:pic>
      <p:pic>
        <p:nvPicPr>
          <p:cNvPr id="1032" name="Picture 8" descr="J:\Собрать все фото\ФОТО 2 ДОЛЖАНКА\DSC020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5140" y="4071942"/>
            <a:ext cx="2250297" cy="1500198"/>
          </a:xfrm>
          <a:prstGeom prst="rect">
            <a:avLst/>
          </a:prstGeom>
          <a:noFill/>
        </p:spPr>
      </p:pic>
      <p:pic>
        <p:nvPicPr>
          <p:cNvPr id="1033" name="Picture 9" descr="J:\Собрать все фото\ФОТО 2 ДОЛЖАНКА\P10102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7752" y="4071942"/>
            <a:ext cx="2004945" cy="15001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7772400" cy="1362456"/>
          </a:xfrm>
        </p:spPr>
        <p:txBody>
          <a:bodyPr/>
          <a:lstStyle/>
          <a:p>
            <a:r>
              <a:rPr lang="ru-RU" sz="5400" dirty="0" smtClean="0">
                <a:latin typeface="+mn-lt"/>
              </a:rPr>
              <a:t>Проект Особый Мир</a:t>
            </a:r>
            <a:endParaRPr lang="ru-RU" dirty="0"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1643050"/>
            <a:ext cx="7772400" cy="4929222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Миссия проекта</a:t>
            </a:r>
          </a:p>
          <a:p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Проект помогает талантливым детям и молодежи, любящим лошадей перенять, сохранить и преумножить знания и опыт старшего поколения, почувствовать себя компаньоном , взяв в пользование одно из направлений в структуре Клуба, построить собственное дело и передать его своим потомкам.</a:t>
            </a:r>
          </a:p>
          <a:p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Обучаясь по современным европейским стандартам в образовательных структурах Клуба, обмениваясь опытом с российскими и зарубежными сверстниками, молодые партнеры совместно со старшим поколением, реализуют комплексные социально-экологические программы, направленные на улучшение культуры, экологии, состояния здоровья населения.</a:t>
            </a:r>
          </a:p>
          <a:p>
            <a:r>
              <a:rPr lang="ru-RU" dirty="0" smtClean="0"/>
              <a:t>Цели проекта</a:t>
            </a:r>
          </a:p>
          <a:p>
            <a:r>
              <a:rPr lang="ru-RU" sz="1400" u="sng" dirty="0" smtClean="0"/>
              <a:t>Основная база. Ростов-на-Дону</a:t>
            </a:r>
          </a:p>
          <a:p>
            <a:r>
              <a:rPr lang="ru-RU" sz="1000" b="1" dirty="0" smtClean="0">
                <a:latin typeface="Arial" pitchFamily="34" charset="0"/>
                <a:cs typeface="Arial" pitchFamily="34" charset="0"/>
              </a:rPr>
              <a:t>Реконструкция  и строительство новых аудиторий Детского центра.</a:t>
            </a:r>
          </a:p>
          <a:p>
            <a:r>
              <a:rPr lang="ru-RU" sz="1000" b="1" dirty="0" smtClean="0">
                <a:latin typeface="Arial" pitchFamily="34" charset="0"/>
                <a:cs typeface="Arial" pitchFamily="34" charset="0"/>
              </a:rPr>
              <a:t>Развитие программ:  «Путевка в жизнь» , «Второе дыхание».</a:t>
            </a:r>
          </a:p>
          <a:p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Обеспечение комплексного функционирования  Центра здоровья и красоты.</a:t>
            </a:r>
          </a:p>
          <a:p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Завершение реализации проекта «Парк верховой езды в ЮФО»</a:t>
            </a:r>
          </a:p>
          <a:p>
            <a:r>
              <a:rPr lang="ru-RU" sz="1400" u="sng" dirty="0" smtClean="0"/>
              <a:t>Филиал Клуба. Ст. Должанская</a:t>
            </a:r>
          </a:p>
          <a:p>
            <a:r>
              <a:rPr lang="ru-RU" sz="1000" b="1" dirty="0" smtClean="0">
                <a:latin typeface="Arial" pitchFamily="34" charset="0"/>
                <a:cs typeface="Arial" pitchFamily="34" charset="0"/>
              </a:rPr>
              <a:t>Строительство многофункционального всесезонного конного  комплекса отдыха и развлечений «Ола центр»</a:t>
            </a:r>
          </a:p>
          <a:p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Организация  </a:t>
            </a:r>
            <a:r>
              <a:rPr lang="ru-RU" sz="1000" b="1" dirty="0" err="1" smtClean="0">
                <a:latin typeface="Arial" pitchFamily="34" charset="0"/>
                <a:cs typeface="Arial" pitchFamily="34" charset="0"/>
              </a:rPr>
              <a:t>конно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- спортивной базы федерального значения с ипподромом, </a:t>
            </a:r>
            <a:r>
              <a:rPr lang="ru-RU" sz="1000" b="1" dirty="0" err="1" smtClean="0">
                <a:latin typeface="Arial" pitchFamily="34" charset="0"/>
                <a:cs typeface="Arial" pitchFamily="34" charset="0"/>
              </a:rPr>
              <a:t>троеборной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1000" b="1" dirty="0" err="1" smtClean="0">
                <a:latin typeface="Arial" pitchFamily="34" charset="0"/>
                <a:cs typeface="Arial" pitchFamily="34" charset="0"/>
              </a:rPr>
              <a:t>драйвинговой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 трассами.</a:t>
            </a:r>
          </a:p>
          <a:p>
            <a:r>
              <a:rPr lang="ru-RU" dirty="0" smtClean="0"/>
              <a:t>Задачи проекта</a:t>
            </a:r>
          </a:p>
          <a:p>
            <a:r>
              <a:rPr lang="ru-RU" sz="1000" b="1" dirty="0" smtClean="0">
                <a:latin typeface="Arial" pitchFamily="34" charset="0"/>
                <a:cs typeface="Arial" pitchFamily="34" charset="0"/>
              </a:rPr>
              <a:t>Создание взаимосвязанной структуры, объединяющей  ресурсы и возможности обеих территорий Клуба.</a:t>
            </a:r>
          </a:p>
          <a:p>
            <a:r>
              <a:rPr lang="ru-RU" sz="1000" b="1" dirty="0" smtClean="0">
                <a:latin typeface="Arial" pitchFamily="34" charset="0"/>
                <a:cs typeface="Arial" pitchFamily="34" charset="0"/>
              </a:rPr>
              <a:t>Создание всемирной информационной базы любителей лошадей.</a:t>
            </a:r>
          </a:p>
          <a:p>
            <a:r>
              <a:rPr lang="ru-RU" sz="1000" b="1" dirty="0" smtClean="0">
                <a:latin typeface="Arial" pitchFamily="34" charset="0"/>
                <a:cs typeface="Arial" pitchFamily="34" charset="0"/>
              </a:rPr>
              <a:t>Разработка эффективной системы </a:t>
            </a:r>
            <a:r>
              <a:rPr lang="ru-RU" sz="1000" b="1" dirty="0" err="1" smtClean="0">
                <a:latin typeface="Arial" pitchFamily="34" charset="0"/>
                <a:cs typeface="Arial" pitchFamily="34" charset="0"/>
              </a:rPr>
              <a:t>соинвестирования</a:t>
            </a:r>
            <a:r>
              <a:rPr lang="ru-RU" sz="10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Предоставление возможности самореализации для всех партнеров Клуба.</a:t>
            </a:r>
          </a:p>
          <a:p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Проведение международного конного фестиваля.</a:t>
            </a:r>
          </a:p>
          <a:p>
            <a:r>
              <a:rPr lang="ru-RU" sz="1000" b="1" dirty="0" smtClean="0">
                <a:latin typeface="Arial" pitchFamily="34" charset="0"/>
                <a:cs typeface="Arial" pitchFamily="34" charset="0"/>
              </a:rPr>
              <a:t>Регулярное проведение кубка  Азовского моря для  спортсменов и любителей лошадей.</a:t>
            </a:r>
          </a:p>
          <a:p>
            <a:endParaRPr lang="ru-RU" sz="1000" dirty="0" smtClean="0"/>
          </a:p>
          <a:p>
            <a:endParaRPr lang="ru-RU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86578" y="214290"/>
            <a:ext cx="2112822" cy="250324"/>
          </a:xfrm>
        </p:spPr>
        <p:txBody>
          <a:bodyPr/>
          <a:lstStyle/>
          <a:p>
            <a:r>
              <a:rPr lang="ru-RU" sz="1600" dirty="0" smtClean="0">
                <a:latin typeface="+mn-lt"/>
              </a:rPr>
              <a:t>Проект Особый Мир</a:t>
            </a:r>
            <a:endParaRPr lang="ru-RU" sz="1600" dirty="0"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844" y="571480"/>
            <a:ext cx="2643206" cy="6072230"/>
          </a:xfrm>
        </p:spPr>
        <p:txBody>
          <a:bodyPr>
            <a:normAutofit/>
          </a:bodyPr>
          <a:lstStyle/>
          <a:p>
            <a:r>
              <a:rPr lang="ru-RU" sz="1800" b="1" u="sng" dirty="0" smtClean="0"/>
              <a:t>Структура проекта</a:t>
            </a:r>
          </a:p>
          <a:p>
            <a:r>
              <a:rPr lang="ru-RU" sz="1000" dirty="0" smtClean="0">
                <a:latin typeface="Arial Black" pitchFamily="34" charset="0"/>
              </a:rPr>
              <a:t>Проект объединяет семь основных направлений,</a:t>
            </a:r>
          </a:p>
          <a:p>
            <a:r>
              <a:rPr lang="ru-RU" sz="1000" dirty="0" smtClean="0">
                <a:latin typeface="Arial Black" pitchFamily="34" charset="0"/>
              </a:rPr>
              <a:t> которые являются самостоятельно развивающимися</a:t>
            </a:r>
          </a:p>
          <a:p>
            <a:r>
              <a:rPr lang="ru-RU" sz="1000" dirty="0" smtClean="0">
                <a:latin typeface="Arial Black" pitchFamily="34" charset="0"/>
              </a:rPr>
              <a:t>бизнес - единицами с единым управляющим центром.</a:t>
            </a:r>
          </a:p>
          <a:p>
            <a:endParaRPr lang="ru-RU" sz="1000" dirty="0" smtClean="0">
              <a:latin typeface="Arial Black" pitchFamily="34" charset="0"/>
            </a:endParaRPr>
          </a:p>
          <a:p>
            <a:r>
              <a:rPr lang="ru-RU" sz="1000" dirty="0" smtClean="0">
                <a:latin typeface="Arial Black" pitchFamily="34" charset="0"/>
              </a:rPr>
              <a:t>Уникальная схема реализации, основанная на партнерском участии в бизнесе, позволяет снизить издержки и за счет эффекта синергии повысить общую эффективность проекта.</a:t>
            </a:r>
            <a:endParaRPr lang="en-US" sz="1000" dirty="0" smtClean="0">
              <a:latin typeface="Arial Black" pitchFamily="34" charset="0"/>
            </a:endParaRPr>
          </a:p>
          <a:p>
            <a:r>
              <a:rPr lang="ru-RU" sz="1000" dirty="0" smtClean="0">
                <a:latin typeface="Arial Black" pitchFamily="34" charset="0"/>
              </a:rPr>
              <a:t>Неординарность проекта заключается в том, что он предусматривает  непосредственное участие детей, любящих лошадей,  с 10-летнего возраста совместно с родителями в  формировании наследуемого поколениями семейного капитала (своего личного и совместного с родителями)</a:t>
            </a:r>
          </a:p>
          <a:p>
            <a:r>
              <a:rPr lang="ru-RU" sz="1000" dirty="0" smtClean="0">
                <a:latin typeface="Arial Black" pitchFamily="34" charset="0"/>
              </a:rPr>
              <a:t>Все направления данного проекта </a:t>
            </a:r>
            <a:r>
              <a:rPr lang="ru-RU" sz="1000" dirty="0" err="1" smtClean="0">
                <a:latin typeface="Arial Black" pitchFamily="34" charset="0"/>
              </a:rPr>
              <a:t>взаимопересекаются</a:t>
            </a:r>
            <a:r>
              <a:rPr lang="ru-RU" sz="1000" dirty="0" smtClean="0">
                <a:latin typeface="Arial Black" pitchFamily="34" charset="0"/>
              </a:rPr>
              <a:t>, дополняют друг друга и связаны одной идеей – быстрый старт детей и молодежи  через программу «Русской школы управления бизнесом», получение диплома, рабочего места и гарантированной доли бизнеса в структуре проектов Клуба.</a:t>
            </a:r>
          </a:p>
          <a:p>
            <a:endParaRPr lang="ru-RU" sz="800" dirty="0" smtClean="0">
              <a:latin typeface="Arial Black" pitchFamily="34" charset="0"/>
            </a:endParaRPr>
          </a:p>
          <a:p>
            <a:endParaRPr lang="ru-RU" sz="1000" dirty="0" smtClean="0"/>
          </a:p>
          <a:p>
            <a:endParaRPr lang="ru-RU" sz="1000" dirty="0" smtClean="0"/>
          </a:p>
          <a:p>
            <a:endParaRPr lang="ru-RU" sz="1000" dirty="0" smtClean="0"/>
          </a:p>
          <a:p>
            <a:endParaRPr lang="ru-RU" sz="1000" dirty="0" smtClean="0"/>
          </a:p>
          <a:p>
            <a:endParaRPr lang="ru-RU" sz="1000" dirty="0" smtClean="0"/>
          </a:p>
          <a:p>
            <a:endParaRPr lang="ru-RU" sz="1000" dirty="0" smtClean="0"/>
          </a:p>
          <a:p>
            <a:endParaRPr lang="ru-RU" sz="1000" dirty="0" smtClean="0"/>
          </a:p>
          <a:p>
            <a:endParaRPr lang="ru-RU" sz="1000" dirty="0" smtClean="0"/>
          </a:p>
          <a:p>
            <a:endParaRPr lang="ru-RU" sz="1800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2643174" y="0"/>
          <a:ext cx="6355717" cy="7429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C:\Documents and Settings\Сотрудник_КВЕ\Рабочий стол\Новая папка\Фото для оформления\Мелкие русские деньги.jpg"/>
          <p:cNvPicPr>
            <a:picLocks noChangeAspect="1" noChangeArrowheads="1"/>
          </p:cNvPicPr>
          <p:nvPr/>
        </p:nvPicPr>
        <p:blipFill>
          <a:blip r:embed="rId6" cstate="print">
            <a:lum bright="20000"/>
          </a:blip>
          <a:srcRect/>
          <a:stretch>
            <a:fillRect/>
          </a:stretch>
        </p:blipFill>
        <p:spPr bwMode="auto">
          <a:xfrm>
            <a:off x="5357818" y="5286388"/>
            <a:ext cx="857256" cy="624525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2" descr="C:\Documents and Settings\Сотрудник_КВЕ\Рабочий стол\Новая папка\Фото для оформления\Мелкие русские деньги.jpg"/>
          <p:cNvPicPr>
            <a:picLocks noChangeAspect="1" noChangeArrowheads="1"/>
          </p:cNvPicPr>
          <p:nvPr/>
        </p:nvPicPr>
        <p:blipFill>
          <a:blip r:embed="rId7" cstate="print">
            <a:lum bright="20000"/>
          </a:blip>
          <a:srcRect/>
          <a:stretch>
            <a:fillRect/>
          </a:stretch>
        </p:blipFill>
        <p:spPr bwMode="auto">
          <a:xfrm>
            <a:off x="4786314" y="5715016"/>
            <a:ext cx="882536" cy="64294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2" descr="C:\Documents and Settings\Сотрудник_КВЕ\Рабочий стол\Новая папка\Фото для оформления\Мелкие русские деньги.jpg"/>
          <p:cNvPicPr>
            <a:picLocks noChangeAspect="1" noChangeArrowheads="1"/>
          </p:cNvPicPr>
          <p:nvPr/>
        </p:nvPicPr>
        <p:blipFill>
          <a:blip r:embed="rId6" cstate="print">
            <a:lum bright="20000"/>
          </a:blip>
          <a:srcRect/>
          <a:stretch>
            <a:fillRect/>
          </a:stretch>
        </p:blipFill>
        <p:spPr bwMode="auto">
          <a:xfrm>
            <a:off x="5715008" y="5715016"/>
            <a:ext cx="857256" cy="624524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Стрелка вниз 7"/>
          <p:cNvSpPr/>
          <p:nvPr/>
        </p:nvSpPr>
        <p:spPr>
          <a:xfrm rot="10800000">
            <a:off x="4286248" y="4071942"/>
            <a:ext cx="642942" cy="500066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Documents and Settings\Сотрудник_КВЕ\Рабочий стол\Новая папка\Фото для оформления\Русские деньги.jpg"/>
          <p:cNvPicPr>
            <a:picLocks noChangeAspect="1" noChangeArrowheads="1"/>
          </p:cNvPicPr>
          <p:nvPr/>
        </p:nvPicPr>
        <p:blipFill>
          <a:blip r:embed="rId8">
            <a:lum bright="10000"/>
          </a:blip>
          <a:srcRect/>
          <a:stretch>
            <a:fillRect/>
          </a:stretch>
        </p:blipFill>
        <p:spPr bwMode="auto">
          <a:xfrm>
            <a:off x="4929190" y="4000504"/>
            <a:ext cx="1714492" cy="1162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5" name="Стрелка вниз 14"/>
          <p:cNvSpPr/>
          <p:nvPr/>
        </p:nvSpPr>
        <p:spPr>
          <a:xfrm rot="10800000">
            <a:off x="6715140" y="4071942"/>
            <a:ext cx="642942" cy="500066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2" descr="C:\Documents and Settings\Сотрудник_КВЕ\Рабочий стол\Новая папка\Фото для оформления\Мелкие русские деньги.jpg"/>
          <p:cNvPicPr>
            <a:picLocks noChangeAspect="1" noChangeArrowheads="1"/>
          </p:cNvPicPr>
          <p:nvPr/>
        </p:nvPicPr>
        <p:blipFill>
          <a:blip r:embed="rId6" cstate="print">
            <a:lum bright="20000"/>
          </a:blip>
          <a:srcRect/>
          <a:stretch>
            <a:fillRect/>
          </a:stretch>
        </p:blipFill>
        <p:spPr bwMode="auto">
          <a:xfrm>
            <a:off x="4000496" y="4714884"/>
            <a:ext cx="857256" cy="624524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9" name="Picture 2" descr="C:\Documents and Settings\Сотрудник_КВЕ\Рабочий стол\Новая папка\Фото для оформления\Мелкие русские деньги.jpg"/>
          <p:cNvPicPr>
            <a:picLocks noChangeAspect="1" noChangeArrowheads="1"/>
          </p:cNvPicPr>
          <p:nvPr/>
        </p:nvPicPr>
        <p:blipFill>
          <a:blip r:embed="rId6" cstate="print">
            <a:lum bright="20000"/>
          </a:blip>
          <a:srcRect/>
          <a:stretch>
            <a:fillRect/>
          </a:stretch>
        </p:blipFill>
        <p:spPr bwMode="auto">
          <a:xfrm>
            <a:off x="6715140" y="4714884"/>
            <a:ext cx="857256" cy="624524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" name="Picture 2" descr="C:\Documents and Settings\Сотрудник_КВЕ\Рабочий стол\Новая папка\Фото для оформления\Мелкие русские деньги.jpg"/>
          <p:cNvPicPr>
            <a:picLocks noChangeAspect="1" noChangeArrowheads="1"/>
          </p:cNvPicPr>
          <p:nvPr/>
        </p:nvPicPr>
        <p:blipFill>
          <a:blip r:embed="rId7" cstate="print">
            <a:lum bright="20000"/>
          </a:blip>
          <a:srcRect/>
          <a:stretch>
            <a:fillRect/>
          </a:stretch>
        </p:blipFill>
        <p:spPr bwMode="auto">
          <a:xfrm>
            <a:off x="4429124" y="5214950"/>
            <a:ext cx="882536" cy="64294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1" name="Picture 2" descr="C:\Documents and Settings\Сотрудник_КВЕ\Рабочий стол\Новая папка\Фото для оформления\Мелкие русские деньги.jpg"/>
          <p:cNvPicPr>
            <a:picLocks noChangeAspect="1" noChangeArrowheads="1"/>
          </p:cNvPicPr>
          <p:nvPr/>
        </p:nvPicPr>
        <p:blipFill>
          <a:blip r:embed="rId7" cstate="print">
            <a:lum bright="20000"/>
          </a:blip>
          <a:srcRect/>
          <a:stretch>
            <a:fillRect/>
          </a:stretch>
        </p:blipFill>
        <p:spPr bwMode="auto">
          <a:xfrm>
            <a:off x="6286512" y="5214950"/>
            <a:ext cx="882536" cy="64294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Овал 12"/>
          <p:cNvSpPr/>
          <p:nvPr/>
        </p:nvSpPr>
        <p:spPr>
          <a:xfrm>
            <a:off x="2285984" y="6357934"/>
            <a:ext cx="3786214" cy="50006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Arial Black" pitchFamily="34" charset="0"/>
              </a:rPr>
              <a:t>Наследуемый поколениями 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5715008" y="6357934"/>
            <a:ext cx="3428992" cy="50006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Arial Black" pitchFamily="34" charset="0"/>
              </a:rPr>
              <a:t>семейный капитал</a:t>
            </a:r>
            <a:endParaRPr lang="ru-RU" sz="1200" dirty="0">
              <a:latin typeface="Arial Black" pitchFamily="34" charset="0"/>
            </a:endParaRPr>
          </a:p>
        </p:txBody>
      </p:sp>
      <p:sp>
        <p:nvSpPr>
          <p:cNvPr id="24" name="Стрелка вниз 23"/>
          <p:cNvSpPr/>
          <p:nvPr/>
        </p:nvSpPr>
        <p:spPr>
          <a:xfrm rot="10800000">
            <a:off x="3857620" y="5715016"/>
            <a:ext cx="642942" cy="500066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 rot="10800000">
            <a:off x="7143768" y="5715016"/>
            <a:ext cx="642942" cy="500066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>
            <a:off x="5572132" y="6429396"/>
            <a:ext cx="571504" cy="428604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1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6500858" cy="464638"/>
          </a:xfrm>
        </p:spPr>
        <p:txBody>
          <a:bodyPr/>
          <a:lstStyle/>
          <a:p>
            <a:pPr lvl="0"/>
            <a:r>
              <a:rPr lang="ru-RU" sz="2400" dirty="0" smtClean="0">
                <a:latin typeface="+mn-lt"/>
              </a:rPr>
              <a:t>Детский Центр развития</a:t>
            </a:r>
            <a:br>
              <a:rPr lang="ru-RU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"Дети, как партнеры»</a:t>
            </a:r>
            <a:endParaRPr lang="ru-RU" sz="2400" dirty="0"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282" y="857232"/>
            <a:ext cx="3500462" cy="5786478"/>
          </a:xfrm>
        </p:spPr>
        <p:txBody>
          <a:bodyPr>
            <a:normAutofit/>
          </a:bodyPr>
          <a:lstStyle/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Суть и основная идея проекта состоит в создании  комплексной программы развития ребенка, начиная с младшего дошкольного возраста, и заканчивая выпускными классами, основанной на принципах партнерства взрослых и детей.</a:t>
            </a:r>
            <a:r>
              <a:rPr lang="ru-RU" sz="1000" dirty="0" smtClean="0"/>
              <a:t> 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Дети, которые самостоятельно принимают решения, учатся на собственном опыте, наблюдают за поведением взрослых в типичных «ситуациях», развиваются быстрее и менее подвержены депрессии. Участие детей в общественной жизни с раннего возраста, соответствующим образом, формирует способность к совместной деятельности</a:t>
            </a:r>
            <a:r>
              <a:rPr lang="ru-RU" sz="1000" dirty="0" smtClean="0"/>
              <a:t> 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. Наиболее эффективная модель развития навыков – это та, согласно которой дети «сотрудничают», выступая друг для друга своеобразным источником, принимая различные роли и обязательства в соответствии с их собственным пониманием и опытом. </a:t>
            </a: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Дети не только обучаются, но и получают накопительные «бонусы», которые предполагают наличие истории развития ребенка как личности. Личные достижения позволяют ребенку перейти на другой уровень обучения вне зависимости от возраста. </a:t>
            </a: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Разработан уникальный инструмент для вовлечения родителей в образовательный процесс . При этом устанавливается прочная связь между родителями, детьми и старшим поколением. В настоящее время в современном обществе это упущено. </a:t>
            </a:r>
          </a:p>
          <a:p>
            <a:r>
              <a:rPr lang="ru-RU" sz="1000" dirty="0" smtClean="0">
                <a:latin typeface="Arial" pitchFamily="34" charset="0"/>
                <a:cs typeface="Arial" pitchFamily="34" charset="0"/>
              </a:rPr>
              <a:t>В развивающих программах Клуба  поставлен акцент на работу с детьми, любящими лошадей. Для них разработаны методики преподавания конного </a:t>
            </a:r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делонаправления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по европейским стандартам (аналогично английской Конной Академии)</a:t>
            </a:r>
          </a:p>
          <a:p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Востребованность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подобного рода программ большая, традиционные детские сады и общеобразовательные учреждения этого не предоставляют. </a:t>
            </a:r>
          </a:p>
          <a:p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15074" y="142852"/>
            <a:ext cx="2549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b="1" dirty="0" smtClean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</a:rPr>
              <a:t>Проект Особый Мир</a:t>
            </a:r>
            <a:endParaRPr lang="ru-RU" b="1" dirty="0">
              <a:ln w="635">
                <a:noFill/>
              </a:ln>
              <a:solidFill>
                <a:schemeClr val="accent4">
                  <a:tint val="90000"/>
                  <a:satMod val="125000"/>
                </a:schemeClr>
              </a:solidFill>
            </a:endParaRPr>
          </a:p>
        </p:txBody>
      </p:sp>
      <p:pic>
        <p:nvPicPr>
          <p:cNvPr id="2051" name="Picture 3" descr="D:\Фотографии\Интересные фото\ltmb_5tZsr9bR4zni3Q5rz3BdaKArZf4Qs6k4rNr5AQADG7hdSbfy6KFZ74dH34Hssd3N13530719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4" y="857232"/>
            <a:ext cx="1636580" cy="1000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D:\Фотографии\Интересные фото\ltmb_t_t4Y4iHksKhAFd3F6eHz92HfK6t8D2hTy324Nbe3yhTFsZATbK86aF6drtkR56D13530719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2000240"/>
            <a:ext cx="4831783" cy="2952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3786182" y="5286388"/>
            <a:ext cx="2571768" cy="135732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800" dirty="0" smtClean="0">
              <a:latin typeface="Arial Black" pitchFamily="34" charset="0"/>
            </a:endParaRPr>
          </a:p>
          <a:p>
            <a:r>
              <a:rPr lang="ru-RU" sz="800" dirty="0" smtClean="0">
                <a:latin typeface="Arial Black" pitchFamily="34" charset="0"/>
              </a:rPr>
              <a:t>Объем необходимых инвестиций для реализации проекта : </a:t>
            </a:r>
          </a:p>
          <a:p>
            <a:r>
              <a:rPr lang="ru-RU" sz="800" dirty="0" smtClean="0">
                <a:latin typeface="Arial Black" pitchFamily="34" charset="0"/>
              </a:rPr>
              <a:t>11 млн. </a:t>
            </a:r>
            <a:r>
              <a:rPr lang="ru-RU" sz="800" dirty="0" err="1" smtClean="0">
                <a:latin typeface="Arial Black" pitchFamily="34" charset="0"/>
              </a:rPr>
              <a:t>руб</a:t>
            </a:r>
            <a:endParaRPr lang="ru-RU" sz="800" dirty="0"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29388" y="5286388"/>
            <a:ext cx="2571768" cy="1357322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800" dirty="0" smtClean="0">
              <a:latin typeface="Arial Black" pitchFamily="34" charset="0"/>
            </a:endParaRPr>
          </a:p>
          <a:p>
            <a:r>
              <a:rPr lang="ru-RU" sz="800" dirty="0" smtClean="0">
                <a:latin typeface="Arial Black" pitchFamily="34" charset="0"/>
              </a:rPr>
              <a:t>Проблемы, препятствующие реализации проекта:</a:t>
            </a:r>
          </a:p>
          <a:p>
            <a:r>
              <a:rPr lang="ru-RU" sz="800" dirty="0" smtClean="0">
                <a:latin typeface="Arial Black" pitchFamily="34" charset="0"/>
              </a:rPr>
              <a:t>Финансирование.</a:t>
            </a:r>
          </a:p>
          <a:p>
            <a:endParaRPr lang="ru-RU" sz="800" dirty="0" smtClean="0">
              <a:latin typeface="Arial Black" pitchFamily="34" charset="0"/>
            </a:endParaRPr>
          </a:p>
          <a:p>
            <a:endParaRPr lang="ru-RU" sz="800" dirty="0">
              <a:latin typeface="Arial Black" pitchFamily="34" charset="0"/>
            </a:endParaRPr>
          </a:p>
        </p:txBody>
      </p:sp>
      <p:pic>
        <p:nvPicPr>
          <p:cNvPr id="12" name="Рисунок 11" descr="D:\Фотографии\Интересные фото\coins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5357826"/>
            <a:ext cx="448574" cy="43504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Рисунок 12" descr="C:\Documents and Settings\Сотрудник_КВЕ\Рабочий стол\Новая папка\Фото для оформления\00073.pn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0826" y="5357826"/>
            <a:ext cx="357190" cy="357189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5759</TotalTime>
  <Words>3418</Words>
  <Application>Microsoft Office PowerPoint</Application>
  <PresentationFormat>Экран (4:3)</PresentationFormat>
  <Paragraphs>359</Paragraphs>
  <Slides>25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Поток</vt:lpstr>
      <vt:lpstr>Особый Мир</vt:lpstr>
      <vt:lpstr>Инициатор проекта</vt:lpstr>
      <vt:lpstr>История , развитие  Клуба</vt:lpstr>
      <vt:lpstr>                                             Структура Клуба</vt:lpstr>
      <vt:lpstr>Структура Клуба</vt:lpstr>
      <vt:lpstr>Структура Клуба</vt:lpstr>
      <vt:lpstr>Проект Особый Мир</vt:lpstr>
      <vt:lpstr>Проект Особый Мир</vt:lpstr>
      <vt:lpstr>Детский Центр развития "Дети, как партнеры»</vt:lpstr>
      <vt:lpstr>Детский Центр развития "Дети, как партнеры»</vt:lpstr>
      <vt:lpstr>Детский Центр развития "Дети, как партнеры»</vt:lpstr>
      <vt:lpstr>Программа  «Путевка в жизнь»</vt:lpstr>
      <vt:lpstr>Программа  «Второе дыхание»</vt:lpstr>
      <vt:lpstr> Парк верховой езды</vt:lpstr>
      <vt:lpstr>Парк верховой езды</vt:lpstr>
      <vt:lpstr>Центр здоровья</vt:lpstr>
      <vt:lpstr>Проект Сапропель</vt:lpstr>
      <vt:lpstr>Ола центр</vt:lpstr>
      <vt:lpstr>Ола центр</vt:lpstr>
      <vt:lpstr>Ола центр</vt:lpstr>
      <vt:lpstr>Ола центр</vt:lpstr>
      <vt:lpstr>Ола центр</vt:lpstr>
      <vt:lpstr>Ола центр</vt:lpstr>
      <vt:lpstr>Наши бизнес-партнеры</vt:lpstr>
      <vt:lpstr>Слайд 25</vt:lpstr>
    </vt:vector>
  </TitlesOfParts>
  <Company>КВЕ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щцушащцшуг</dc:title>
  <dc:creator>Сотрудник</dc:creator>
  <cp:lastModifiedBy>Пользователь</cp:lastModifiedBy>
  <cp:revision>445</cp:revision>
  <dcterms:created xsi:type="dcterms:W3CDTF">2013-01-13T14:18:23Z</dcterms:created>
  <dcterms:modified xsi:type="dcterms:W3CDTF">2013-02-11T18:52:39Z</dcterms:modified>
</cp:coreProperties>
</file>